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5"/>
  </p:notesMasterIdLst>
  <p:sldIdLst>
    <p:sldId id="256" r:id="rId2"/>
    <p:sldId id="413" r:id="rId3"/>
    <p:sldId id="414" r:id="rId4"/>
    <p:sldId id="422" r:id="rId5"/>
    <p:sldId id="295" r:id="rId6"/>
    <p:sldId id="257" r:id="rId7"/>
    <p:sldId id="288" r:id="rId8"/>
    <p:sldId id="267" r:id="rId9"/>
    <p:sldId id="283" r:id="rId10"/>
    <p:sldId id="263" r:id="rId11"/>
    <p:sldId id="265" r:id="rId12"/>
    <p:sldId id="266" r:id="rId13"/>
    <p:sldId id="278" r:id="rId14"/>
    <p:sldId id="264" r:id="rId15"/>
    <p:sldId id="287" r:id="rId16"/>
    <p:sldId id="289" r:id="rId17"/>
    <p:sldId id="275" r:id="rId18"/>
    <p:sldId id="280" r:id="rId19"/>
    <p:sldId id="285" r:id="rId20"/>
    <p:sldId id="286" r:id="rId21"/>
    <p:sldId id="290" r:id="rId22"/>
    <p:sldId id="292" r:id="rId23"/>
    <p:sldId id="26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540"/>
    <a:srgbClr val="21A784"/>
    <a:srgbClr val="2F6A8D"/>
    <a:srgbClr val="FEE722"/>
    <a:srgbClr val="4401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23" autoAdjust="0"/>
  </p:normalViewPr>
  <p:slideViewPr>
    <p:cSldViewPr snapToGrid="0">
      <p:cViewPr varScale="1">
        <p:scale>
          <a:sx n="119" d="100"/>
          <a:sy n="119"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4C0E5-356B-48B0-85B0-95418D367F2E}"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73DE-2401-40D7-863D-A27EE8E27405}" type="slidenum">
              <a:rPr lang="en-US" smtClean="0"/>
              <a:t>‹#›</a:t>
            </a:fld>
            <a:endParaRPr lang="en-US"/>
          </a:p>
        </p:txBody>
      </p:sp>
    </p:spTree>
    <p:extLst>
      <p:ext uri="{BB962C8B-B14F-4D97-AF65-F5344CB8AC3E}">
        <p14:creationId xmlns:p14="http://schemas.microsoft.com/office/powerpoint/2010/main" val="3442393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Snowpack distribution and amount affects public safety, like avalanche risk and the ability to travel, outdoor recreation and the tourism revenue gained by western states, and the summertime wildfire risk</a:t>
            </a:r>
          </a:p>
          <a:p>
            <a:endParaRPr lang="en-US" dirty="0"/>
          </a:p>
          <a:p>
            <a:r>
              <a:rPr lang="en-US" dirty="0"/>
              <a:t>Recreation – (</a:t>
            </a:r>
            <a:r>
              <a:rPr lang="en-US" dirty="0" err="1"/>
              <a:t>Burakowski</a:t>
            </a:r>
            <a:r>
              <a:rPr lang="en-US" dirty="0"/>
              <a:t> and Magnusson 2012) brings about 6 billion dollars to the western US</a:t>
            </a:r>
          </a:p>
          <a:p>
            <a:r>
              <a:rPr lang="en-US" dirty="0"/>
              <a:t>Public Safety – (Black and Mote 2015) </a:t>
            </a:r>
          </a:p>
          <a:p>
            <a:r>
              <a:rPr lang="en-US" dirty="0"/>
              <a:t>Wildfire  -  (</a:t>
            </a:r>
            <a:r>
              <a:rPr lang="en-US" sz="1200" dirty="0" err="1"/>
              <a:t>Westerling</a:t>
            </a:r>
            <a:r>
              <a:rPr lang="en-US" sz="1200" dirty="0"/>
              <a:t> 2016</a:t>
            </a:r>
            <a:r>
              <a:rPr lang="en-US" dirty="0"/>
              <a:t>)</a:t>
            </a:r>
          </a:p>
          <a:p>
            <a:endParaRPr lang="en-US" dirty="0"/>
          </a:p>
          <a:p>
            <a:endParaRPr lang="en-US" dirty="0"/>
          </a:p>
          <a:p>
            <a:endParaRPr lang="en-US" dirty="0"/>
          </a:p>
          <a:p>
            <a:endParaRPr lang="en-US" dirty="0"/>
          </a:p>
          <a:p>
            <a:r>
              <a:rPr lang="en-US" dirty="0"/>
              <a:t>The western US is snowmelt-dominated for its streamflow (Barnett et al. 2005)</a:t>
            </a:r>
          </a:p>
          <a:p>
            <a:r>
              <a:rPr lang="en-US" dirty="0"/>
              <a:t>The Red line indicates snowmelt-dominate without adequate reservoir storage capacity to buffer shifts in seasonal melting (Barnett et al. 2005)</a:t>
            </a:r>
          </a:p>
          <a:p>
            <a:r>
              <a:rPr lang="en-US" dirty="0"/>
              <a:t>Percentage of annual precipitation as snowfall: Sierra Nevada (67%), NW Wyoming (64%), Colorado (63%), Idaho/W Montana (62%), PNW (50%), AZ/NM (39%) (Serreze et al. 1999)</a:t>
            </a:r>
          </a:p>
          <a:p>
            <a:r>
              <a:rPr lang="en-US" dirty="0"/>
              <a:t>“Across the western US, 53% of the total runoff is derived from snow” (Li et al. 2017)</a:t>
            </a:r>
          </a:p>
          <a:p>
            <a:r>
              <a:rPr lang="en-US" dirty="0"/>
              <a:t>71% of the annual average runoff in the mountainous west is snowmelt (Li et al. 2017)</a:t>
            </a:r>
          </a:p>
          <a:p>
            <a:r>
              <a:rPr lang="en-US" dirty="0"/>
              <a:t>“Snowmelt produces 71% of the total runoff in mountainous areas in the west” (Li et al. 2017)</a:t>
            </a:r>
          </a:p>
          <a:p>
            <a:endParaRPr lang="en-US" dirty="0"/>
          </a:p>
        </p:txBody>
      </p:sp>
      <p:sp>
        <p:nvSpPr>
          <p:cNvPr id="4" name="Slide Number Placeholder 3"/>
          <p:cNvSpPr>
            <a:spLocks noGrp="1"/>
          </p:cNvSpPr>
          <p:nvPr>
            <p:ph type="sldNum" sz="quarter" idx="5"/>
          </p:nvPr>
        </p:nvSpPr>
        <p:spPr/>
        <p:txBody>
          <a:bodyPr/>
          <a:lstStyle/>
          <a:p>
            <a:fld id="{E0DF6E95-5AA4-4FB2-917B-22BF5DF8C2BE}" type="slidenum">
              <a:rPr lang="en-US" smtClean="0"/>
              <a:t>2</a:t>
            </a:fld>
            <a:endParaRPr lang="en-US"/>
          </a:p>
        </p:txBody>
      </p:sp>
    </p:spTree>
    <p:extLst>
      <p:ext uri="{BB962C8B-B14F-4D97-AF65-F5344CB8AC3E}">
        <p14:creationId xmlns:p14="http://schemas.microsoft.com/office/powerpoint/2010/main" val="234886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Why this size of domain?</a:t>
            </a:r>
          </a:p>
          <a:p>
            <a:pPr marL="171450" indent="-171450">
              <a:buFontTx/>
              <a:buChar char="-"/>
            </a:pPr>
            <a:r>
              <a:rPr lang="en-US" dirty="0"/>
              <a:t>Looking more for the widespread variability of OPG which is dependent on the synoptic setup, the CNN itself should pick up on the differences between facets</a:t>
            </a:r>
          </a:p>
          <a:p>
            <a:pPr marL="171450" indent="-171450">
              <a:buFontTx/>
              <a:buChar char="-"/>
            </a:pPr>
            <a:r>
              <a:rPr lang="en-US" dirty="0"/>
              <a:t>Small scale forecast models are not as good, </a:t>
            </a:r>
            <a:r>
              <a:rPr lang="en-US" dirty="0" err="1"/>
              <a:t>ie</a:t>
            </a:r>
            <a:r>
              <a:rPr lang="en-US" dirty="0"/>
              <a:t>, resolutions of terrain, and larger differences between models</a:t>
            </a:r>
          </a:p>
        </p:txBody>
      </p:sp>
      <p:sp>
        <p:nvSpPr>
          <p:cNvPr id="4" name="Slide Number Placeholder 3"/>
          <p:cNvSpPr>
            <a:spLocks noGrp="1"/>
          </p:cNvSpPr>
          <p:nvPr>
            <p:ph type="sldNum" sz="quarter" idx="5"/>
          </p:nvPr>
        </p:nvSpPr>
        <p:spPr/>
        <p:txBody>
          <a:bodyPr/>
          <a:lstStyle/>
          <a:p>
            <a:fld id="{E0DF6E95-5AA4-4FB2-917B-22BF5DF8C2BE}" type="slidenum">
              <a:rPr lang="en-US" smtClean="0"/>
              <a:t>5</a:t>
            </a:fld>
            <a:endParaRPr lang="en-US"/>
          </a:p>
        </p:txBody>
      </p:sp>
    </p:spTree>
    <p:extLst>
      <p:ext uri="{BB962C8B-B14F-4D97-AF65-F5344CB8AC3E}">
        <p14:creationId xmlns:p14="http://schemas.microsoft.com/office/powerpoint/2010/main" val="243790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start talks like this with a definition, but the definitions I found online were so long winded and I felt never got to the true point. So I made a word cloud based on a handful of those definitions. Obviously we see the words convolution, convolutional, neural, and network. </a:t>
            </a:r>
          </a:p>
          <a:p>
            <a:endParaRPr lang="en-US" dirty="0"/>
          </a:p>
          <a:p>
            <a:r>
              <a:rPr lang="en-US" dirty="0"/>
              <a:t>The words picked out that hits the point of a convolutional neural network are image, images, patterns, features, learning, recognition, and such. </a:t>
            </a:r>
          </a:p>
        </p:txBody>
      </p:sp>
      <p:sp>
        <p:nvSpPr>
          <p:cNvPr id="4" name="Slide Number Placeholder 3"/>
          <p:cNvSpPr>
            <a:spLocks noGrp="1"/>
          </p:cNvSpPr>
          <p:nvPr>
            <p:ph type="sldNum" sz="quarter" idx="5"/>
          </p:nvPr>
        </p:nvSpPr>
        <p:spPr/>
        <p:txBody>
          <a:bodyPr/>
          <a:lstStyle/>
          <a:p>
            <a:fld id="{173473DE-2401-40D7-863D-A27EE8E27405}" type="slidenum">
              <a:rPr lang="en-US" smtClean="0"/>
              <a:t>6</a:t>
            </a:fld>
            <a:endParaRPr lang="en-US"/>
          </a:p>
        </p:txBody>
      </p:sp>
    </p:spTree>
    <p:extLst>
      <p:ext uri="{BB962C8B-B14F-4D97-AF65-F5344CB8AC3E}">
        <p14:creationId xmlns:p14="http://schemas.microsoft.com/office/powerpoint/2010/main" val="268377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category of convolutional neural networks do the best job to describe what it is, in my opinion. It’s a supervised learning algorithm, meaning it uses labeled datasets to train itself for classification or prediction problems. It is a deep learning neural network, meaning it has more than a few layers in the algorithm and learns its own parameters based on the training dataset. And they are for computer vision, aka its an algorithm created to allow a computer to interpret images or visual data since computers cant really ‘see’ things.</a:t>
            </a:r>
          </a:p>
        </p:txBody>
      </p:sp>
      <p:sp>
        <p:nvSpPr>
          <p:cNvPr id="4" name="Slide Number Placeholder 3"/>
          <p:cNvSpPr>
            <a:spLocks noGrp="1"/>
          </p:cNvSpPr>
          <p:nvPr>
            <p:ph type="sldNum" sz="quarter" idx="5"/>
          </p:nvPr>
        </p:nvSpPr>
        <p:spPr/>
        <p:txBody>
          <a:bodyPr/>
          <a:lstStyle/>
          <a:p>
            <a:fld id="{173473DE-2401-40D7-863D-A27EE8E27405}" type="slidenum">
              <a:rPr lang="en-US" smtClean="0"/>
              <a:t>8</a:t>
            </a:fld>
            <a:endParaRPr lang="en-US"/>
          </a:p>
        </p:txBody>
      </p:sp>
    </p:spTree>
    <p:extLst>
      <p:ext uri="{BB962C8B-B14F-4D97-AF65-F5344CB8AC3E}">
        <p14:creationId xmlns:p14="http://schemas.microsoft.com/office/powerpoint/2010/main" val="311016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p:txBody>
      </p:sp>
      <p:sp>
        <p:nvSpPr>
          <p:cNvPr id="4" name="Slide Number Placeholder 3"/>
          <p:cNvSpPr>
            <a:spLocks noGrp="1"/>
          </p:cNvSpPr>
          <p:nvPr>
            <p:ph type="sldNum" sz="quarter" idx="5"/>
          </p:nvPr>
        </p:nvSpPr>
        <p:spPr/>
        <p:txBody>
          <a:bodyPr/>
          <a:lstStyle/>
          <a:p>
            <a:fld id="{173473DE-2401-40D7-863D-A27EE8E27405}" type="slidenum">
              <a:rPr lang="en-US" smtClean="0"/>
              <a:t>11</a:t>
            </a:fld>
            <a:endParaRPr lang="en-US"/>
          </a:p>
        </p:txBody>
      </p:sp>
    </p:spTree>
    <p:extLst>
      <p:ext uri="{BB962C8B-B14F-4D97-AF65-F5344CB8AC3E}">
        <p14:creationId xmlns:p14="http://schemas.microsoft.com/office/powerpoint/2010/main" val="353477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3D3B49"/>
                </a:solidFill>
                <a:effectLst/>
                <a:latin typeface="Noto serif" panose="020B0604020202020204" pitchFamily="18" charset="0"/>
              </a:rPr>
              <a:t>They can learn spatial hierarchies of patterns</a:t>
            </a:r>
            <a:r>
              <a:rPr lang="en-US" b="0" i="0" dirty="0">
                <a:solidFill>
                  <a:srgbClr val="3D3B49"/>
                </a:solidFill>
                <a:effectLst/>
                <a:latin typeface="Noto serif" panose="020B0604020202020204" pitchFamily="18" charset="0"/>
              </a:rPr>
              <a:t>. A first convolution layer will learn small local patterns such as edges, a second convolution layer will learn larger patterns made of the features of the first layers, and so on (see figure 8.2). This allows convnets to efficiently learn increasingly complex and abstract visual concepts, because </a:t>
            </a:r>
            <a:r>
              <a:rPr lang="en-US" b="0" i="1" dirty="0">
                <a:solidFill>
                  <a:srgbClr val="3D3B49"/>
                </a:solidFill>
                <a:effectLst/>
                <a:latin typeface="Noto serif" panose="020B0604020202020204" pitchFamily="18" charset="0"/>
              </a:rPr>
              <a:t>the visual world is fundamentally spatially hierarchical</a:t>
            </a:r>
            <a:r>
              <a:rPr lang="en-US" b="0" i="0" dirty="0">
                <a:solidFill>
                  <a:srgbClr val="3D3B49"/>
                </a:solidFill>
                <a:effectLst/>
                <a:latin typeface="Noto serif" panose="020B0604020202020204" pitchFamily="18" charset="0"/>
              </a:rPr>
              <a:t>. (Chollet)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12</a:t>
            </a:fld>
            <a:endParaRPr lang="en-US"/>
          </a:p>
        </p:txBody>
      </p:sp>
    </p:spTree>
    <p:extLst>
      <p:ext uri="{BB962C8B-B14F-4D97-AF65-F5344CB8AC3E}">
        <p14:creationId xmlns:p14="http://schemas.microsoft.com/office/powerpoint/2010/main" val="326226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21</a:t>
            </a:fld>
            <a:endParaRPr lang="en-US"/>
          </a:p>
        </p:txBody>
      </p:sp>
    </p:spTree>
    <p:extLst>
      <p:ext uri="{BB962C8B-B14F-4D97-AF65-F5344CB8AC3E}">
        <p14:creationId xmlns:p14="http://schemas.microsoft.com/office/powerpoint/2010/main" val="251720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22</a:t>
            </a:fld>
            <a:endParaRPr lang="en-US"/>
          </a:p>
        </p:txBody>
      </p:sp>
    </p:spTree>
    <p:extLst>
      <p:ext uri="{BB962C8B-B14F-4D97-AF65-F5344CB8AC3E}">
        <p14:creationId xmlns:p14="http://schemas.microsoft.com/office/powerpoint/2010/main" val="16706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4122549"/>
            <a:ext cx="11301984" cy="22680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2"/>
            <a:ext cx="10993549" cy="2964306"/>
          </a:xfrm>
          <a:effectLst/>
        </p:spPr>
        <p:txBody>
          <a:bodyPr anchor="b">
            <a:normAutofit/>
          </a:bodyPr>
          <a:lstStyle>
            <a:lvl1pPr>
              <a:defRPr sz="4400" cap="none"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4237160"/>
            <a:ext cx="7456817" cy="2015594"/>
          </a:xfrm>
        </p:spPr>
        <p:txBody>
          <a:bodyPr anchor="t">
            <a:normAutofit/>
          </a:bodyPr>
          <a:lstStyle>
            <a:lvl1pPr marL="0" indent="0" algn="l">
              <a:buNone/>
              <a:defRPr sz="22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7808" y="6400800"/>
            <a:ext cx="2844800" cy="365125"/>
          </a:xfrm>
        </p:spPr>
        <p:txBody>
          <a:bodyPr/>
          <a:lstStyle>
            <a:lvl1pPr>
              <a:defRPr>
                <a:solidFill>
                  <a:schemeClr val="accent2">
                    <a:lumMod val="50000"/>
                  </a:schemeClr>
                </a:solidFill>
              </a:defRPr>
            </a:lvl1pPr>
          </a:lstStyle>
          <a:p>
            <a:fld id="{02CF41A9-094D-4D3B-AFD5-71DCAF5FF767}" type="datetime1">
              <a:rPr lang="en-US" smtClean="0"/>
              <a:t>4/24/2024</a:t>
            </a:fld>
            <a:endParaRPr lang="en-US" dirty="0"/>
          </a:p>
        </p:txBody>
      </p:sp>
      <p:sp>
        <p:nvSpPr>
          <p:cNvPr id="5" name="Footer Placeholder 4"/>
          <p:cNvSpPr>
            <a:spLocks noGrp="1"/>
          </p:cNvSpPr>
          <p:nvPr>
            <p:ph type="ftr" sz="quarter" idx="11"/>
          </p:nvPr>
        </p:nvSpPr>
        <p:spPr>
          <a:xfrm>
            <a:off x="585216" y="6400800"/>
            <a:ext cx="6917210" cy="365125"/>
          </a:xfrm>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a:xfrm>
            <a:off x="10558300" y="6400800"/>
            <a:ext cx="1051560" cy="365125"/>
          </a:xfrm>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253746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548640"/>
            <a:ext cx="11029616" cy="731520"/>
          </a:xfrm>
        </p:spPr>
        <p:txBody>
          <a:bodyPr>
            <a:normAutofit/>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20357-87A9-4031-B717-45A454AEFD6B}" type="datetime1">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291844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DFF1574-969F-46C1-9477-A62E343198D0}" type="datetime1">
              <a:rPr lang="en-US" smtClean="0"/>
              <a:t>4/24/2024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42904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4429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81192" y="1554479"/>
            <a:ext cx="11029615"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C8FB5A-29A8-4A84-AD7F-D354EB38BA51}" type="datetime1">
              <a:rPr lang="en-US" smtClean="0"/>
              <a:t>4/24/2024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6400800"/>
            <a:ext cx="1052508" cy="365125"/>
          </a:xfrm>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83865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p:cNvSpPr>
          <p:nvPr/>
        </p:nvSpPr>
        <p:spPr>
          <a:xfrm>
            <a:off x="447817" y="4123944"/>
            <a:ext cx="11301984" cy="2267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486555"/>
            <a:ext cx="11029615" cy="1497507"/>
          </a:xfrm>
        </p:spPr>
        <p:txBody>
          <a:bodyPr anchor="b">
            <a:normAutofit/>
          </a:bodyPr>
          <a:lstStyle>
            <a:lvl1pPr algn="l">
              <a:defRPr sz="4000" b="0" cap="none"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914400"/>
          </a:xfrm>
        </p:spPr>
        <p:txBody>
          <a:bodyPr anchor="t">
            <a:normAutofit/>
          </a:bodyPr>
          <a:lstStyle>
            <a:lvl1pPr marL="0" indent="0" algn="l">
              <a:buNone/>
              <a:defRPr sz="22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2">
                    <a:lumMod val="50000"/>
                  </a:schemeClr>
                </a:solidFill>
              </a:defRPr>
            </a:lvl1pPr>
          </a:lstStyle>
          <a:p>
            <a:fld id="{A169BA02-3F6E-43D4-A3D5-4291AAE89746}" type="datetime1">
              <a:rPr lang="en-US" smtClean="0"/>
              <a:t>4/24/2024</a:t>
            </a:fld>
            <a:endParaRPr lang="en-US" dirty="0"/>
          </a:p>
        </p:txBody>
      </p:sp>
      <p:sp>
        <p:nvSpPr>
          <p:cNvPr id="5" name="Footer Placeholder 4"/>
          <p:cNvSpPr>
            <a:spLocks noGrp="1"/>
          </p:cNvSpPr>
          <p:nvPr>
            <p:ph type="ftr" sz="quarter" idx="11"/>
          </p:nvPr>
        </p:nvSpPr>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65320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581193" y="1554479"/>
            <a:ext cx="542239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554479"/>
            <a:ext cx="5422392"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001625-1017-49AD-9C43-82BDF6728CB4}" type="datetime1">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50722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887219" y="1554480"/>
            <a:ext cx="5087075" cy="536005"/>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103120"/>
            <a:ext cx="5393100" cy="4023360"/>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1554480"/>
            <a:ext cx="5087073" cy="539496"/>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103120"/>
            <a:ext cx="5393100" cy="402336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23195-9F7B-40EC-A380-FCAD649C7357}" type="datetime1">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122837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p:cNvSpPr>
          <p:nvPr/>
        </p:nvSpPr>
        <p:spPr>
          <a:xfrm>
            <a:off x="448056"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5216" y="548640"/>
            <a:ext cx="11029616" cy="731520"/>
          </a:xfrm>
        </p:spPr>
        <p:txBody>
          <a:bodyPr anchor="ct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56CF9EB-9779-4D85-8430-585ED055113C}" type="datetime1">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8420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CFC45-571F-4EC1-A29B-232F1B81950D}" type="datetime1">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403738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2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B97F5E8-A884-43A2-ABE5-3305FC1475DF}" type="datetime1">
              <a:rPr lang="en-US" smtClean="0"/>
              <a:t>4/24/2024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159746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3F7980-ED72-4763-830E-2658149F196D}" type="datetime1">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1446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96415"/>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00800"/>
            <a:ext cx="2844799"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B2546D86-E528-483B-8AA4-983C2E94A95E}" type="datetime1">
              <a:rPr lang="en-US" smtClean="0"/>
              <a:t>4/24/2024</a:t>
            </a:fld>
            <a:endParaRPr lang="en-US" dirty="0"/>
          </a:p>
        </p:txBody>
      </p:sp>
      <p:sp>
        <p:nvSpPr>
          <p:cNvPr id="5" name="Footer Placeholder 4"/>
          <p:cNvSpPr>
            <a:spLocks noGrp="1"/>
          </p:cNvSpPr>
          <p:nvPr>
            <p:ph type="ftr" sz="quarter" idx="3"/>
          </p:nvPr>
        </p:nvSpPr>
        <p:spPr>
          <a:xfrm>
            <a:off x="581192" y="6400800"/>
            <a:ext cx="6917210" cy="365125"/>
          </a:xfrm>
          <a:prstGeom prst="rect">
            <a:avLst/>
          </a:prstGeom>
        </p:spPr>
        <p:txBody>
          <a:bodyPr vert="horz" lIns="91440" tIns="45720" rIns="91440" bIns="45720" rtlCol="0" anchor="ctr"/>
          <a:lstStyle>
            <a:lvl1pPr algn="l">
              <a:defRPr sz="1400" cap="none" baseline="0">
                <a:solidFill>
                  <a:schemeClr val="accent2">
                    <a:lumMod val="75000"/>
                  </a:schemeClr>
                </a:solidFill>
              </a:defRPr>
            </a:lvl1pPr>
          </a:lstStyle>
          <a:p>
            <a:endParaRPr lang="en-US" dirty="0"/>
          </a:p>
        </p:txBody>
      </p:sp>
      <p:sp>
        <p:nvSpPr>
          <p:cNvPr id="6" name="Slide Number Placeholder 5"/>
          <p:cNvSpPr>
            <a:spLocks noGrp="1"/>
          </p:cNvSpPr>
          <p:nvPr>
            <p:ph type="sldNum" sz="quarter" idx="4"/>
          </p:nvPr>
        </p:nvSpPr>
        <p:spPr>
          <a:xfrm>
            <a:off x="10558300" y="6400800"/>
            <a:ext cx="1052510"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AF4D027A-17B0-474A-83E6-AC6C4126B5AA}" type="slidenum">
              <a:rPr lang="en-US" smtClean="0"/>
              <a:pPr/>
              <a:t>‹#›</a:t>
            </a:fld>
            <a:endParaRPr lang="en-US" dirty="0"/>
          </a:p>
        </p:txBody>
      </p:sp>
      <p:sp>
        <p:nvSpPr>
          <p:cNvPr id="9" name="Rectangle 8"/>
          <p:cNvSpPr/>
          <p:nvPr/>
        </p:nvSpPr>
        <p:spPr>
          <a:xfrm>
            <a:off x="446534" y="27432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274320"/>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274320"/>
            <a:ext cx="3703320" cy="914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78044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5FA3-AF0C-4AB0-8D72-B88CF67846EF}"/>
              </a:ext>
            </a:extLst>
          </p:cNvPr>
          <p:cNvSpPr>
            <a:spLocks noGrp="1"/>
          </p:cNvSpPr>
          <p:nvPr>
            <p:ph type="ctrTitle"/>
          </p:nvPr>
        </p:nvSpPr>
        <p:spPr>
          <a:xfrm>
            <a:off x="581190" y="565595"/>
            <a:ext cx="10982159" cy="3419143"/>
          </a:xfrm>
        </p:spPr>
        <p:txBody>
          <a:bodyPr>
            <a:noAutofit/>
          </a:bodyPr>
          <a:lstStyle/>
          <a:p>
            <a:r>
              <a:rPr lang="en-US" sz="4000" dirty="0"/>
              <a:t>Convolutional Neural Networks for Predicting Daily Orographic Precipitation Gradients for Precipitation Downscaling</a:t>
            </a:r>
          </a:p>
        </p:txBody>
      </p:sp>
      <p:sp>
        <p:nvSpPr>
          <p:cNvPr id="3" name="Subtitle 2">
            <a:extLst>
              <a:ext uri="{FF2B5EF4-FFF2-40B4-BE49-F238E27FC236}">
                <a16:creationId xmlns:a16="http://schemas.microsoft.com/office/drawing/2014/main" id="{604D5E8A-9D34-416C-92E8-2987A4A36FAB}"/>
              </a:ext>
            </a:extLst>
          </p:cNvPr>
          <p:cNvSpPr>
            <a:spLocks noGrp="1"/>
          </p:cNvSpPr>
          <p:nvPr>
            <p:ph type="subTitle" idx="1"/>
          </p:nvPr>
        </p:nvSpPr>
        <p:spPr/>
        <p:txBody>
          <a:bodyPr/>
          <a:lstStyle/>
          <a:p>
            <a:r>
              <a:rPr lang="en-US" dirty="0"/>
              <a:t>CIROH Developers Conference</a:t>
            </a:r>
          </a:p>
          <a:p>
            <a:r>
              <a:rPr lang="en-US" dirty="0"/>
              <a:t>Hydrological Applications of Machine Learning Workshops</a:t>
            </a:r>
          </a:p>
          <a:p>
            <a:r>
              <a:rPr lang="en-US" dirty="0"/>
              <a:t>Savanna Wolvin</a:t>
            </a:r>
          </a:p>
          <a:p>
            <a:r>
              <a:rPr lang="en-US" dirty="0"/>
              <a:t>05.30.24</a:t>
            </a:r>
          </a:p>
        </p:txBody>
      </p:sp>
    </p:spTree>
    <p:extLst>
      <p:ext uri="{BB962C8B-B14F-4D97-AF65-F5344CB8AC3E}">
        <p14:creationId xmlns:p14="http://schemas.microsoft.com/office/powerpoint/2010/main" val="2498647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4" name="Text Placeholder 3">
            <a:extLst>
              <a:ext uri="{FF2B5EF4-FFF2-40B4-BE49-F238E27FC236}">
                <a16:creationId xmlns:a16="http://schemas.microsoft.com/office/drawing/2014/main" id="{D3525D70-FEEE-4CE3-8A56-278F089BEDEA}"/>
              </a:ext>
            </a:extLst>
          </p:cNvPr>
          <p:cNvSpPr>
            <a:spLocks noGrp="1"/>
          </p:cNvSpPr>
          <p:nvPr>
            <p:ph type="body" idx="1"/>
          </p:nvPr>
        </p:nvSpPr>
        <p:spPr/>
        <p:txBody>
          <a:bodyPr/>
          <a:lstStyle/>
          <a:p>
            <a:r>
              <a:rPr lang="en-US" dirty="0"/>
              <a:t>Convolutional Layer	</a:t>
            </a:r>
          </a:p>
        </p:txBody>
      </p:sp>
      <p:sp>
        <p:nvSpPr>
          <p:cNvPr id="5" name="Content Placeholder 4">
            <a:extLst>
              <a:ext uri="{FF2B5EF4-FFF2-40B4-BE49-F238E27FC236}">
                <a16:creationId xmlns:a16="http://schemas.microsoft.com/office/drawing/2014/main" id="{CC49CBF9-7571-498A-9A24-11FE662DCAA4}"/>
              </a:ext>
            </a:extLst>
          </p:cNvPr>
          <p:cNvSpPr>
            <a:spLocks noGrp="1"/>
          </p:cNvSpPr>
          <p:nvPr>
            <p:ph sz="half" idx="2"/>
          </p:nvPr>
        </p:nvSpPr>
        <p:spPr>
          <a:xfrm>
            <a:off x="581194" y="2103120"/>
            <a:ext cx="5393100" cy="1139806"/>
          </a:xfrm>
        </p:spPr>
        <p:txBody>
          <a:bodyPr>
            <a:normAutofit lnSpcReduction="10000"/>
          </a:bodyPr>
          <a:lstStyle/>
          <a:p>
            <a:r>
              <a:rPr lang="en-US" dirty="0"/>
              <a:t>Alters an image with a small learned filter (also known as a kernel), that highlights different patterns, edges, or values</a:t>
            </a:r>
          </a:p>
          <a:p>
            <a:endParaRPr lang="en-US" dirty="0"/>
          </a:p>
        </p:txBody>
      </p:sp>
      <p:sp>
        <p:nvSpPr>
          <p:cNvPr id="6" name="Text Placeholder 5">
            <a:extLst>
              <a:ext uri="{FF2B5EF4-FFF2-40B4-BE49-F238E27FC236}">
                <a16:creationId xmlns:a16="http://schemas.microsoft.com/office/drawing/2014/main" id="{4D8CD8C8-4AFE-4005-98CD-FAC3813068D3}"/>
              </a:ext>
            </a:extLst>
          </p:cNvPr>
          <p:cNvSpPr>
            <a:spLocks noGrp="1"/>
          </p:cNvSpPr>
          <p:nvPr>
            <p:ph type="body" sz="quarter" idx="3"/>
          </p:nvPr>
        </p:nvSpPr>
        <p:spPr/>
        <p:txBody>
          <a:bodyPr/>
          <a:lstStyle/>
          <a:p>
            <a:r>
              <a:rPr lang="en-US" dirty="0"/>
              <a:t>Pooling Layers</a:t>
            </a:r>
          </a:p>
        </p:txBody>
      </p:sp>
      <p:sp>
        <p:nvSpPr>
          <p:cNvPr id="7" name="Content Placeholder 6">
            <a:extLst>
              <a:ext uri="{FF2B5EF4-FFF2-40B4-BE49-F238E27FC236}">
                <a16:creationId xmlns:a16="http://schemas.microsoft.com/office/drawing/2014/main" id="{765766A5-5F70-4D45-B703-A6E3B09CF125}"/>
              </a:ext>
            </a:extLst>
          </p:cNvPr>
          <p:cNvSpPr>
            <a:spLocks noGrp="1"/>
          </p:cNvSpPr>
          <p:nvPr>
            <p:ph sz="quarter" idx="4"/>
          </p:nvPr>
        </p:nvSpPr>
        <p:spPr>
          <a:xfrm>
            <a:off x="6217709" y="2103120"/>
            <a:ext cx="5393100" cy="2334914"/>
          </a:xfrm>
        </p:spPr>
        <p:txBody>
          <a:bodyPr>
            <a:normAutofit lnSpcReduction="10000"/>
          </a:bodyPr>
          <a:lstStyle/>
          <a:p>
            <a:r>
              <a:rPr lang="en-US" dirty="0"/>
              <a:t>Reduces the resolution of an image by taking the mean or maximum values from a passing window</a:t>
            </a:r>
          </a:p>
          <a:p>
            <a:r>
              <a:rPr lang="en-US" dirty="0"/>
              <a:t>Reduces processing power needed and forces the convolutional layers to evaluate consecutively larger areas</a:t>
            </a:r>
          </a:p>
        </p:txBody>
      </p:sp>
      <p:pic>
        <p:nvPicPr>
          <p:cNvPr id="8" name="Picture 4" descr="Max Pooling Explained | Papers With Code">
            <a:extLst>
              <a:ext uri="{FF2B5EF4-FFF2-40B4-BE49-F238E27FC236}">
                <a16:creationId xmlns:a16="http://schemas.microsoft.com/office/drawing/2014/main" id="{4926AACE-B1F8-42D8-9DD6-9914DCD2B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068" y="4371975"/>
            <a:ext cx="3525606" cy="14713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815001-A028-4B24-92E1-EE1E16C6B743}"/>
              </a:ext>
            </a:extLst>
          </p:cNvPr>
          <p:cNvSpPr txBox="1"/>
          <p:nvPr/>
        </p:nvSpPr>
        <p:spPr>
          <a:xfrm>
            <a:off x="7254068" y="5843328"/>
            <a:ext cx="2692830" cy="230832"/>
          </a:xfrm>
          <a:prstGeom prst="rect">
            <a:avLst/>
          </a:prstGeom>
          <a:noFill/>
        </p:spPr>
        <p:txBody>
          <a:bodyPr wrap="square">
            <a:spAutoFit/>
          </a:bodyPr>
          <a:lstStyle/>
          <a:p>
            <a:r>
              <a:rPr lang="en-US" sz="900" i="1" dirty="0"/>
              <a:t>https://paperswithcode.com/method/max-pooling</a:t>
            </a:r>
          </a:p>
        </p:txBody>
      </p:sp>
      <p:pic>
        <p:nvPicPr>
          <p:cNvPr id="1026" name="Picture 2">
            <a:extLst>
              <a:ext uri="{FF2B5EF4-FFF2-40B4-BE49-F238E27FC236}">
                <a16:creationId xmlns:a16="http://schemas.microsoft.com/office/drawing/2014/main" id="{DB6A988D-134F-4704-BB01-EA09CA9CB2F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2697" y="3242926"/>
            <a:ext cx="3430093" cy="30343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98CB1C-8292-4893-8C64-4446EA49019A}"/>
              </a:ext>
            </a:extLst>
          </p:cNvPr>
          <p:cNvSpPr txBox="1"/>
          <p:nvPr/>
        </p:nvSpPr>
        <p:spPr>
          <a:xfrm>
            <a:off x="1562697" y="6210735"/>
            <a:ext cx="2986347" cy="230832"/>
          </a:xfrm>
          <a:prstGeom prst="rect">
            <a:avLst/>
          </a:prstGeom>
          <a:noFill/>
        </p:spPr>
        <p:txBody>
          <a:bodyPr wrap="square">
            <a:spAutoFit/>
          </a:bodyPr>
          <a:lstStyle/>
          <a:p>
            <a:r>
              <a:rPr lang="en-US" sz="900" i="1" dirty="0"/>
              <a:t>https://en.m.wikipedia.org/wiki/File:2D_Convolution_Animation.gif</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p:txBody>
          <a:bodyPr/>
          <a:lstStyle/>
          <a:p>
            <a:r>
              <a:rPr lang="en-US" dirty="0"/>
              <a:t>(Chase et al. 2023; Gonzalez 2018;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10</a:t>
            </a:fld>
            <a:endParaRPr lang="en-US"/>
          </a:p>
        </p:txBody>
      </p:sp>
    </p:spTree>
    <p:extLst>
      <p:ext uri="{BB962C8B-B14F-4D97-AF65-F5344CB8AC3E}">
        <p14:creationId xmlns:p14="http://schemas.microsoft.com/office/powerpoint/2010/main" val="3979225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9096208" cy="365125"/>
          </a:xfrm>
        </p:spPr>
        <p:txBody>
          <a:bodyPr/>
          <a:lstStyle/>
          <a:p>
            <a:r>
              <a:rPr lang="en-US" dirty="0"/>
              <a:t>(https://www.geeksforgeeks.org/visualizing-representations-of-outputs-activations-of-each-cnn-layer/)</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11</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8553284" cy="365125"/>
          </a:xfrm>
        </p:spPr>
        <p:txBody>
          <a:bodyPr/>
          <a:lstStyle/>
          <a:p>
            <a:r>
              <a:rPr lang="en-US" dirty="0"/>
              <a:t>(https://www.geeksforgeeks.org/visualizing-representations-of-outputs-activations-of-each-cnn-layer/;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12</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6F28E9-BD16-412F-8A2C-51D9049BEE6A}"/>
              </a:ext>
            </a:extLst>
          </p:cNvPr>
          <p:cNvSpPr txBox="1"/>
          <p:nvPr/>
        </p:nvSpPr>
        <p:spPr>
          <a:xfrm>
            <a:off x="4616139" y="5079390"/>
            <a:ext cx="2253540" cy="1200329"/>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Each new image is called a </a:t>
            </a:r>
            <a:r>
              <a:rPr lang="en-US" sz="2400" i="1" dirty="0"/>
              <a:t>Feature Map</a:t>
            </a:r>
          </a:p>
        </p:txBody>
      </p:sp>
      <p:pic>
        <p:nvPicPr>
          <p:cNvPr id="3074" name="Picture 2">
            <a:extLst>
              <a:ext uri="{FF2B5EF4-FFF2-40B4-BE49-F238E27FC236}">
                <a16:creationId xmlns:a16="http://schemas.microsoft.com/office/drawing/2014/main" id="{327B9100-E569-471C-ADFE-A3BC79FB54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19"/>
          <a:stretch/>
        </p:blipFill>
        <p:spPr bwMode="auto">
          <a:xfrm>
            <a:off x="8413404" y="268258"/>
            <a:ext cx="2671151" cy="1876857"/>
          </a:xfrm>
          <a:prstGeom prst="rect">
            <a:avLst/>
          </a:prstGeom>
          <a:noFill/>
          <a:ln>
            <a:solidFill>
              <a:schemeClr val="tx1"/>
            </a:solidFill>
          </a:ln>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8326EF-4791-4FC6-83F4-165FDE3F0770}"/>
              </a:ext>
            </a:extLst>
          </p:cNvPr>
          <p:cNvSpPr txBox="1"/>
          <p:nvPr/>
        </p:nvSpPr>
        <p:spPr>
          <a:xfrm>
            <a:off x="244830" y="1406983"/>
            <a:ext cx="2253540"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Cat image is our </a:t>
            </a:r>
            <a:r>
              <a:rPr lang="en-US" sz="2400" i="1" dirty="0"/>
              <a:t>Sample</a:t>
            </a:r>
            <a:r>
              <a:rPr lang="en-US" sz="2400" dirty="0"/>
              <a:t> or </a:t>
            </a:r>
            <a:r>
              <a:rPr lang="en-US" sz="2400" i="1" dirty="0"/>
              <a:t>Input</a:t>
            </a:r>
          </a:p>
        </p:txBody>
      </p:sp>
    </p:spTree>
    <p:extLst>
      <p:ext uri="{BB962C8B-B14F-4D97-AF65-F5344CB8AC3E}">
        <p14:creationId xmlns:p14="http://schemas.microsoft.com/office/powerpoint/2010/main" val="258840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ully Connected vs Convolutional Neural Networks | by Pooja Mahajan | The  Startup | Medium">
            <a:extLst>
              <a:ext uri="{FF2B5EF4-FFF2-40B4-BE49-F238E27FC236}">
                <a16:creationId xmlns:a16="http://schemas.microsoft.com/office/drawing/2014/main" id="{D2D91BC2-7DAC-4B8C-A4F3-BDCF4842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633" y="2682586"/>
            <a:ext cx="4825396" cy="33643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0CC2407-9A6B-4A33-9871-6D35109230E4}"/>
              </a:ext>
            </a:extLst>
          </p:cNvPr>
          <p:cNvSpPr>
            <a:spLocks noGrp="1"/>
          </p:cNvSpPr>
          <p:nvPr>
            <p:ph type="title"/>
          </p:nvPr>
        </p:nvSpPr>
        <p:spPr/>
        <p:txBody>
          <a:bodyPr/>
          <a:lstStyle/>
          <a:p>
            <a:r>
              <a:rPr lang="en-US" dirty="0"/>
              <a:t>Flattening</a:t>
            </a:r>
          </a:p>
        </p:txBody>
      </p:sp>
      <p:sp>
        <p:nvSpPr>
          <p:cNvPr id="2" name="Footer Placeholder 1">
            <a:extLst>
              <a:ext uri="{FF2B5EF4-FFF2-40B4-BE49-F238E27FC236}">
                <a16:creationId xmlns:a16="http://schemas.microsoft.com/office/drawing/2014/main" id="{E9D722F7-6EA4-42FD-BC1D-04314D013220}"/>
              </a:ext>
            </a:extLst>
          </p:cNvPr>
          <p:cNvSpPr>
            <a:spLocks noGrp="1"/>
          </p:cNvSpPr>
          <p:nvPr>
            <p:ph type="ftr" sz="quarter" idx="11"/>
          </p:nvPr>
        </p:nvSpPr>
        <p:spPr>
          <a:xfrm>
            <a:off x="581191" y="6400800"/>
            <a:ext cx="7836415" cy="365125"/>
          </a:xfrm>
        </p:spPr>
        <p:txBody>
          <a:bodyPr/>
          <a:lstStyle/>
          <a:p>
            <a:r>
              <a:rPr lang="en-US" dirty="0"/>
              <a:t>(https://www.geeksforgeeks.org/visualizing-representations-of-outputs-activations-of-each-cnn-layer/)</a:t>
            </a:r>
          </a:p>
        </p:txBody>
      </p:sp>
      <p:sp>
        <p:nvSpPr>
          <p:cNvPr id="3" name="Slide Number Placeholder 2">
            <a:extLst>
              <a:ext uri="{FF2B5EF4-FFF2-40B4-BE49-F238E27FC236}">
                <a16:creationId xmlns:a16="http://schemas.microsoft.com/office/drawing/2014/main" id="{AE6D3C69-B433-4CB7-9945-1847EF38AD28}"/>
              </a:ext>
            </a:extLst>
          </p:cNvPr>
          <p:cNvSpPr>
            <a:spLocks noGrp="1"/>
          </p:cNvSpPr>
          <p:nvPr>
            <p:ph type="sldNum" sz="quarter" idx="12"/>
          </p:nvPr>
        </p:nvSpPr>
        <p:spPr/>
        <p:txBody>
          <a:bodyPr/>
          <a:lstStyle/>
          <a:p>
            <a:fld id="{AF4D027A-17B0-474A-83E6-AC6C4126B5AA}" type="slidenum">
              <a:rPr lang="en-US" smtClean="0"/>
              <a:t>13</a:t>
            </a:fld>
            <a:endParaRPr lang="en-US"/>
          </a:p>
        </p:txBody>
      </p:sp>
      <p:pic>
        <p:nvPicPr>
          <p:cNvPr id="6" name="Picture 10" descr="Lightbox">
            <a:extLst>
              <a:ext uri="{FF2B5EF4-FFF2-40B4-BE49-F238E27FC236}">
                <a16:creationId xmlns:a16="http://schemas.microsoft.com/office/drawing/2014/main" id="{DF174758-66CF-4333-93D1-7FB2A266A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1" t="2479" b="2443"/>
          <a:stretch/>
        </p:blipFill>
        <p:spPr bwMode="auto">
          <a:xfrm>
            <a:off x="1265546" y="2225385"/>
            <a:ext cx="2180249" cy="4159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439B99-6BCC-41FB-99B6-0513F36AA98E}"/>
              </a:ext>
            </a:extLst>
          </p:cNvPr>
          <p:cNvSpPr txBox="1"/>
          <p:nvPr/>
        </p:nvSpPr>
        <p:spPr>
          <a:xfrm>
            <a:off x="1210640" y="1856053"/>
            <a:ext cx="2235155" cy="369332"/>
          </a:xfrm>
          <a:prstGeom prst="rect">
            <a:avLst/>
          </a:prstGeom>
          <a:noFill/>
        </p:spPr>
        <p:txBody>
          <a:bodyPr wrap="square" rtlCol="0">
            <a:spAutoFit/>
          </a:bodyPr>
          <a:lstStyle/>
          <a:p>
            <a:r>
              <a:rPr lang="en-US" dirty="0"/>
              <a:t>Max-Pooling Output</a:t>
            </a:r>
          </a:p>
        </p:txBody>
      </p:sp>
      <p:cxnSp>
        <p:nvCxnSpPr>
          <p:cNvPr id="8" name="Straight Arrow Connector 7">
            <a:extLst>
              <a:ext uri="{FF2B5EF4-FFF2-40B4-BE49-F238E27FC236}">
                <a16:creationId xmlns:a16="http://schemas.microsoft.com/office/drawing/2014/main" id="{7D408FD1-60C7-4EA0-AD33-AA394E935B24}"/>
              </a:ext>
            </a:extLst>
          </p:cNvPr>
          <p:cNvCxnSpPr>
            <a:cxnSpLocks/>
            <a:stCxn id="6" idx="3"/>
          </p:cNvCxnSpPr>
          <p:nvPr/>
        </p:nvCxnSpPr>
        <p:spPr>
          <a:xfrm>
            <a:off x="3445795" y="4305236"/>
            <a:ext cx="11630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3D1A330-005C-4931-8B6C-773B6AF92D28}"/>
              </a:ext>
            </a:extLst>
          </p:cNvPr>
          <p:cNvGrpSpPr/>
          <p:nvPr/>
        </p:nvGrpSpPr>
        <p:grpSpPr>
          <a:xfrm>
            <a:off x="4685707" y="2225385"/>
            <a:ext cx="184349" cy="4147650"/>
            <a:chOff x="3725127" y="1966777"/>
            <a:chExt cx="184349" cy="4147650"/>
          </a:xfrm>
        </p:grpSpPr>
        <p:sp>
          <p:nvSpPr>
            <p:cNvPr id="11" name="Rectangle 10">
              <a:extLst>
                <a:ext uri="{FF2B5EF4-FFF2-40B4-BE49-F238E27FC236}">
                  <a16:creationId xmlns:a16="http://schemas.microsoft.com/office/drawing/2014/main" id="{EBEC76DF-E456-4286-9AA2-CA384F0D5694}"/>
                </a:ext>
              </a:extLst>
            </p:cNvPr>
            <p:cNvSpPr/>
            <p:nvPr/>
          </p:nvSpPr>
          <p:spPr>
            <a:xfrm>
              <a:off x="3725717" y="1966777"/>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A6A579-C7CC-44A6-B732-9C3E7890C77A}"/>
                </a:ext>
              </a:extLst>
            </p:cNvPr>
            <p:cNvSpPr/>
            <p:nvPr/>
          </p:nvSpPr>
          <p:spPr>
            <a:xfrm>
              <a:off x="3725717" y="21496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D6EB28-CF8A-4444-A2D7-2BE57DE836C6}"/>
                </a:ext>
              </a:extLst>
            </p:cNvPr>
            <p:cNvSpPr/>
            <p:nvPr/>
          </p:nvSpPr>
          <p:spPr>
            <a:xfrm>
              <a:off x="3726307" y="23325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8558D-0C26-4EAF-8254-FE08B40CE205}"/>
                </a:ext>
              </a:extLst>
            </p:cNvPr>
            <p:cNvSpPr/>
            <p:nvPr/>
          </p:nvSpPr>
          <p:spPr>
            <a:xfrm>
              <a:off x="3725717" y="2510788"/>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02F83F-8457-43FC-8CB0-79A171088763}"/>
                </a:ext>
              </a:extLst>
            </p:cNvPr>
            <p:cNvSpPr/>
            <p:nvPr/>
          </p:nvSpPr>
          <p:spPr>
            <a:xfrm>
              <a:off x="3726596" y="26890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D26EE8-BC91-46CC-ABC5-78C54DFD2D65}"/>
                </a:ext>
              </a:extLst>
            </p:cNvPr>
            <p:cNvSpPr/>
            <p:nvPr/>
          </p:nvSpPr>
          <p:spPr>
            <a:xfrm>
              <a:off x="3725717" y="2872457"/>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13E593-5C21-4F4D-96D8-0234C1BFF64C}"/>
                </a:ext>
              </a:extLst>
            </p:cNvPr>
            <p:cNvSpPr/>
            <p:nvPr/>
          </p:nvSpPr>
          <p:spPr>
            <a:xfrm>
              <a:off x="3725717" y="3237141"/>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79C7E-EA5C-412F-B428-57863F4098AD}"/>
                </a:ext>
              </a:extLst>
            </p:cNvPr>
            <p:cNvSpPr/>
            <p:nvPr/>
          </p:nvSpPr>
          <p:spPr>
            <a:xfrm>
              <a:off x="3725717" y="3054799"/>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B8825C-6361-4C7B-AC9B-99CDA322D869}"/>
                </a:ext>
              </a:extLst>
            </p:cNvPr>
            <p:cNvSpPr/>
            <p:nvPr/>
          </p:nvSpPr>
          <p:spPr>
            <a:xfrm>
              <a:off x="3726307" y="34221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BDE27-A25C-4701-B1FC-8C28E84CE26F}"/>
                </a:ext>
              </a:extLst>
            </p:cNvPr>
            <p:cNvSpPr/>
            <p:nvPr/>
          </p:nvSpPr>
          <p:spPr>
            <a:xfrm>
              <a:off x="3725717" y="3600363"/>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593CD1-B8B8-43F7-9F68-BE1C360A4AAF}"/>
                </a:ext>
              </a:extLst>
            </p:cNvPr>
            <p:cNvSpPr/>
            <p:nvPr/>
          </p:nvSpPr>
          <p:spPr>
            <a:xfrm>
              <a:off x="3726596" y="37786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84D88E-70C5-4B39-95D1-3BF422B0FC88}"/>
                </a:ext>
              </a:extLst>
            </p:cNvPr>
            <p:cNvSpPr/>
            <p:nvPr/>
          </p:nvSpPr>
          <p:spPr>
            <a:xfrm>
              <a:off x="3725717" y="3962032"/>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968F9-983A-4249-8C60-976D132DA17B}"/>
                </a:ext>
              </a:extLst>
            </p:cNvPr>
            <p:cNvSpPr/>
            <p:nvPr/>
          </p:nvSpPr>
          <p:spPr>
            <a:xfrm>
              <a:off x="3725717" y="4326716"/>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1D8E69-8B92-44BB-9B20-68FB7BB25FF6}"/>
                </a:ext>
              </a:extLst>
            </p:cNvPr>
            <p:cNvSpPr/>
            <p:nvPr/>
          </p:nvSpPr>
          <p:spPr>
            <a:xfrm>
              <a:off x="3725717" y="4144374"/>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643E41-6810-4728-8413-3789F03CAAC7}"/>
                </a:ext>
              </a:extLst>
            </p:cNvPr>
            <p:cNvSpPr/>
            <p:nvPr/>
          </p:nvSpPr>
          <p:spPr>
            <a:xfrm>
              <a:off x="3725127" y="45090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150481-1992-46E3-AC02-C8435092A585}"/>
                </a:ext>
              </a:extLst>
            </p:cNvPr>
            <p:cNvSpPr/>
            <p:nvPr/>
          </p:nvSpPr>
          <p:spPr>
            <a:xfrm>
              <a:off x="3725127" y="4873742"/>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8ACE6F4-9FCC-4FC7-B019-3DE8B9E99860}"/>
                </a:ext>
              </a:extLst>
            </p:cNvPr>
            <p:cNvSpPr/>
            <p:nvPr/>
          </p:nvSpPr>
          <p:spPr>
            <a:xfrm>
              <a:off x="3725127" y="4691400"/>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2920EE-10E8-40B1-8735-AC9F06845FD1}"/>
                </a:ext>
              </a:extLst>
            </p:cNvPr>
            <p:cNvSpPr/>
            <p:nvPr/>
          </p:nvSpPr>
          <p:spPr>
            <a:xfrm>
              <a:off x="3725717" y="5058714"/>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63B308-E3B7-4E00-9E86-72998488F036}"/>
                </a:ext>
              </a:extLst>
            </p:cNvPr>
            <p:cNvSpPr/>
            <p:nvPr/>
          </p:nvSpPr>
          <p:spPr>
            <a:xfrm>
              <a:off x="3725127" y="5236964"/>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D0B087-E4C4-4933-AAA2-2BEC78DB7FE0}"/>
                </a:ext>
              </a:extLst>
            </p:cNvPr>
            <p:cNvSpPr/>
            <p:nvPr/>
          </p:nvSpPr>
          <p:spPr>
            <a:xfrm>
              <a:off x="3725127" y="5387536"/>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9D42FA-2005-4969-874B-46991EA4178C}"/>
                </a:ext>
              </a:extLst>
            </p:cNvPr>
            <p:cNvSpPr/>
            <p:nvPr/>
          </p:nvSpPr>
          <p:spPr>
            <a:xfrm>
              <a:off x="3725127" y="5931547"/>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C3689A-2E2D-4DDC-B908-9BD9E5D41FBF}"/>
                  </a:ext>
                </a:extLst>
              </p:cNvPr>
              <p:cNvSpPr txBox="1"/>
              <p:nvPr/>
            </p:nvSpPr>
            <p:spPr>
              <a:xfrm>
                <a:off x="4608872" y="5822608"/>
                <a:ext cx="3365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3C3689A-2E2D-4DDC-B908-9BD9E5D41FBF}"/>
                  </a:ext>
                </a:extLst>
              </p:cNvPr>
              <p:cNvSpPr txBox="1">
                <a:spLocks noRot="1" noChangeAspect="1" noMove="1" noResize="1" noEditPoints="1" noAdjustHandles="1" noChangeArrowheads="1" noChangeShapeType="1" noTextEdit="1"/>
              </p:cNvSpPr>
              <p:nvPr/>
            </p:nvSpPr>
            <p:spPr>
              <a:xfrm>
                <a:off x="4608872" y="5822608"/>
                <a:ext cx="336550" cy="369332"/>
              </a:xfrm>
              <a:prstGeom prst="rect">
                <a:avLst/>
              </a:prstGeom>
              <a:blipFill>
                <a:blip r:embed="rId4"/>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8B43474-BC02-4782-803F-AE9F25504605}"/>
              </a:ext>
            </a:extLst>
          </p:cNvPr>
          <p:cNvCxnSpPr>
            <a:cxnSpLocks/>
          </p:cNvCxnSpPr>
          <p:nvPr/>
        </p:nvCxnSpPr>
        <p:spPr>
          <a:xfrm flipV="1">
            <a:off x="5033818" y="4305236"/>
            <a:ext cx="116695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B74B6C-4EC8-48E2-8271-D550A2D8B15C}"/>
              </a:ext>
            </a:extLst>
          </p:cNvPr>
          <p:cNvSpPr txBox="1"/>
          <p:nvPr/>
        </p:nvSpPr>
        <p:spPr>
          <a:xfrm>
            <a:off x="3650371" y="1538536"/>
            <a:ext cx="2436431" cy="646331"/>
          </a:xfrm>
          <a:prstGeom prst="rect">
            <a:avLst/>
          </a:prstGeom>
          <a:noFill/>
        </p:spPr>
        <p:txBody>
          <a:bodyPr wrap="square" rtlCol="0">
            <a:spAutoFit/>
          </a:bodyPr>
          <a:lstStyle/>
          <a:p>
            <a:pPr algn="ctr"/>
            <a:r>
              <a:rPr lang="en-US" dirty="0"/>
              <a:t>Feature Maps Flattened Into One Array</a:t>
            </a:r>
          </a:p>
        </p:txBody>
      </p:sp>
      <p:sp>
        <p:nvSpPr>
          <p:cNvPr id="44" name="TextBox 43">
            <a:extLst>
              <a:ext uri="{FF2B5EF4-FFF2-40B4-BE49-F238E27FC236}">
                <a16:creationId xmlns:a16="http://schemas.microsoft.com/office/drawing/2014/main" id="{A48250F8-DB7E-4C96-AD95-8AB22A04E310}"/>
              </a:ext>
            </a:extLst>
          </p:cNvPr>
          <p:cNvSpPr txBox="1"/>
          <p:nvPr/>
        </p:nvSpPr>
        <p:spPr>
          <a:xfrm>
            <a:off x="6931710" y="1944815"/>
            <a:ext cx="2436431" cy="646331"/>
          </a:xfrm>
          <a:prstGeom prst="rect">
            <a:avLst/>
          </a:prstGeom>
          <a:noFill/>
        </p:spPr>
        <p:txBody>
          <a:bodyPr wrap="square" rtlCol="0">
            <a:spAutoFit/>
          </a:bodyPr>
          <a:lstStyle/>
          <a:p>
            <a:pPr algn="ctr"/>
            <a:r>
              <a:rPr lang="en-US" dirty="0"/>
              <a:t>Fully Connected Neural Network</a:t>
            </a:r>
          </a:p>
        </p:txBody>
      </p:sp>
      <p:sp>
        <p:nvSpPr>
          <p:cNvPr id="45" name="TextBox 44">
            <a:extLst>
              <a:ext uri="{FF2B5EF4-FFF2-40B4-BE49-F238E27FC236}">
                <a16:creationId xmlns:a16="http://schemas.microsoft.com/office/drawing/2014/main" id="{2AD2B93B-B2E3-4CA1-98EA-4065758289C4}"/>
              </a:ext>
            </a:extLst>
          </p:cNvPr>
          <p:cNvSpPr txBox="1"/>
          <p:nvPr/>
        </p:nvSpPr>
        <p:spPr>
          <a:xfrm>
            <a:off x="10316598" y="4002872"/>
            <a:ext cx="1402114" cy="800219"/>
          </a:xfrm>
          <a:prstGeom prst="rect">
            <a:avLst/>
          </a:prstGeom>
          <a:noFill/>
        </p:spPr>
        <p:txBody>
          <a:bodyPr wrap="square" rtlCol="0">
            <a:spAutoFit/>
          </a:bodyPr>
          <a:lstStyle/>
          <a:p>
            <a:pPr algn="ctr"/>
            <a:r>
              <a:rPr lang="en-US" dirty="0"/>
              <a:t>Output</a:t>
            </a:r>
          </a:p>
          <a:p>
            <a:pPr algn="ctr"/>
            <a:r>
              <a:rPr lang="en-US" sz="1400" dirty="0"/>
              <a:t>(Classification or Regression)</a:t>
            </a:r>
          </a:p>
        </p:txBody>
      </p:sp>
    </p:spTree>
    <p:extLst>
      <p:ext uri="{BB962C8B-B14F-4D97-AF65-F5344CB8AC3E}">
        <p14:creationId xmlns:p14="http://schemas.microsoft.com/office/powerpoint/2010/main" val="391185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Fully Connected Neural Network</a:t>
            </a:r>
          </a:p>
        </p:txBody>
      </p:sp>
      <p:sp>
        <p:nvSpPr>
          <p:cNvPr id="8" name="Text Placeholder 7">
            <a:extLst>
              <a:ext uri="{FF2B5EF4-FFF2-40B4-BE49-F238E27FC236}">
                <a16:creationId xmlns:a16="http://schemas.microsoft.com/office/drawing/2014/main" id="{B0E24632-DDA1-43B8-A7CC-FCAFA1827CB8}"/>
              </a:ext>
            </a:extLst>
          </p:cNvPr>
          <p:cNvSpPr>
            <a:spLocks noGrp="1"/>
          </p:cNvSpPr>
          <p:nvPr>
            <p:ph type="body" idx="1"/>
          </p:nvPr>
        </p:nvSpPr>
        <p:spPr/>
        <p:txBody>
          <a:bodyPr/>
          <a:lstStyle/>
          <a:p>
            <a:r>
              <a:rPr lang="en-US" dirty="0"/>
              <a:t>Perceptrons</a:t>
            </a:r>
          </a:p>
        </p:txBody>
      </p:sp>
      <p:sp>
        <p:nvSpPr>
          <p:cNvPr id="9" name="Content Placeholder 8">
            <a:extLst>
              <a:ext uri="{FF2B5EF4-FFF2-40B4-BE49-F238E27FC236}">
                <a16:creationId xmlns:a16="http://schemas.microsoft.com/office/drawing/2014/main" id="{4A138FCA-0C71-4D63-9E0D-7EA8F1EB12BC}"/>
              </a:ext>
            </a:extLst>
          </p:cNvPr>
          <p:cNvSpPr>
            <a:spLocks noGrp="1"/>
          </p:cNvSpPr>
          <p:nvPr>
            <p:ph sz="half" idx="2"/>
          </p:nvPr>
        </p:nvSpPr>
        <p:spPr>
          <a:xfrm>
            <a:off x="581194" y="2103120"/>
            <a:ext cx="5393100" cy="1257300"/>
          </a:xfrm>
        </p:spPr>
        <p:txBody>
          <a:bodyPr/>
          <a:lstStyle/>
          <a:p>
            <a:r>
              <a:rPr lang="en-US" dirty="0"/>
              <a:t>Input data is multiplied by learned weights, aggregated, then passed through an activation function</a:t>
            </a:r>
          </a:p>
        </p:txBody>
      </p:sp>
      <p:sp>
        <p:nvSpPr>
          <p:cNvPr id="10" name="Text Placeholder 9">
            <a:extLst>
              <a:ext uri="{FF2B5EF4-FFF2-40B4-BE49-F238E27FC236}">
                <a16:creationId xmlns:a16="http://schemas.microsoft.com/office/drawing/2014/main" id="{1F33BC41-BB89-4170-B6D3-32D44735CE61}"/>
              </a:ext>
            </a:extLst>
          </p:cNvPr>
          <p:cNvSpPr>
            <a:spLocks noGrp="1"/>
          </p:cNvSpPr>
          <p:nvPr>
            <p:ph type="body" sz="quarter" idx="3"/>
          </p:nvPr>
        </p:nvSpPr>
        <p:spPr/>
        <p:txBody>
          <a:bodyPr/>
          <a:lstStyle/>
          <a:p>
            <a:r>
              <a:rPr lang="en-US" dirty="0"/>
              <a:t>Dense Layers</a:t>
            </a:r>
          </a:p>
        </p:txBody>
      </p:sp>
      <p:sp>
        <p:nvSpPr>
          <p:cNvPr id="11" name="Content Placeholder 10">
            <a:extLst>
              <a:ext uri="{FF2B5EF4-FFF2-40B4-BE49-F238E27FC236}">
                <a16:creationId xmlns:a16="http://schemas.microsoft.com/office/drawing/2014/main" id="{A3FA8B7C-BA84-46F3-9F20-F02DB34AD0E4}"/>
              </a:ext>
            </a:extLst>
          </p:cNvPr>
          <p:cNvSpPr>
            <a:spLocks noGrp="1"/>
          </p:cNvSpPr>
          <p:nvPr>
            <p:ph sz="quarter" idx="4"/>
          </p:nvPr>
        </p:nvSpPr>
        <p:spPr>
          <a:xfrm>
            <a:off x="6217709" y="2103120"/>
            <a:ext cx="5393100" cy="1428369"/>
          </a:xfrm>
        </p:spPr>
        <p:txBody>
          <a:bodyPr/>
          <a:lstStyle/>
          <a:p>
            <a:r>
              <a:rPr lang="en-US" dirty="0"/>
              <a:t>Layers of perceptrons which transfer information from layer to layer, to the output value(s)</a:t>
            </a:r>
          </a:p>
        </p:txBody>
      </p:sp>
      <p:sp>
        <p:nvSpPr>
          <p:cNvPr id="4" name="Footer Placeholder 3">
            <a:extLst>
              <a:ext uri="{FF2B5EF4-FFF2-40B4-BE49-F238E27FC236}">
                <a16:creationId xmlns:a16="http://schemas.microsoft.com/office/drawing/2014/main" id="{16457190-644B-447B-B148-A2C8A1C10FC4}"/>
              </a:ext>
            </a:extLst>
          </p:cNvPr>
          <p:cNvSpPr>
            <a:spLocks noGrp="1"/>
          </p:cNvSpPr>
          <p:nvPr>
            <p:ph type="ftr" sz="quarter" idx="11"/>
          </p:nvPr>
        </p:nvSpPr>
        <p:spPr/>
        <p:txBody>
          <a:bodyPr/>
          <a:lstStyle/>
          <a:p>
            <a:r>
              <a:rPr lang="en-US" dirty="0"/>
              <a:t>(Chase et al. 2023; Gonzalez 2018)</a:t>
            </a:r>
          </a:p>
        </p:txBody>
      </p:sp>
      <p:sp>
        <p:nvSpPr>
          <p:cNvPr id="5" name="Slide Number Placeholder 4">
            <a:extLst>
              <a:ext uri="{FF2B5EF4-FFF2-40B4-BE49-F238E27FC236}">
                <a16:creationId xmlns:a16="http://schemas.microsoft.com/office/drawing/2014/main" id="{E1114581-BFDE-47C0-A7D0-98F4F41488B8}"/>
              </a:ext>
            </a:extLst>
          </p:cNvPr>
          <p:cNvSpPr>
            <a:spLocks noGrp="1"/>
          </p:cNvSpPr>
          <p:nvPr>
            <p:ph type="sldNum" sz="quarter" idx="12"/>
          </p:nvPr>
        </p:nvSpPr>
        <p:spPr/>
        <p:txBody>
          <a:bodyPr/>
          <a:lstStyle/>
          <a:p>
            <a:fld id="{AF4D027A-17B0-474A-83E6-AC6C4126B5AA}" type="slidenum">
              <a:rPr lang="en-US" smtClean="0"/>
              <a:t>14</a:t>
            </a:fld>
            <a:endParaRPr lang="en-US"/>
          </a:p>
        </p:txBody>
      </p:sp>
      <p:pic>
        <p:nvPicPr>
          <p:cNvPr id="12" name="Picture 10" descr="Feedforward Neural Networks | Sungtae's awesome homepage">
            <a:extLst>
              <a:ext uri="{FF2B5EF4-FFF2-40B4-BE49-F238E27FC236}">
                <a16:creationId xmlns:a16="http://schemas.microsoft.com/office/drawing/2014/main" id="{404D0C87-7D70-4E4F-950C-C5AA9F355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97" y="3531489"/>
            <a:ext cx="3790863" cy="17195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AC34CB-A26B-4542-8B72-387261C4A141}"/>
              </a:ext>
            </a:extLst>
          </p:cNvPr>
          <p:cNvSpPr txBox="1"/>
          <p:nvPr/>
        </p:nvSpPr>
        <p:spPr>
          <a:xfrm>
            <a:off x="1023026" y="5210351"/>
            <a:ext cx="2254718" cy="215444"/>
          </a:xfrm>
          <a:prstGeom prst="rect">
            <a:avLst/>
          </a:prstGeom>
          <a:noFill/>
        </p:spPr>
        <p:txBody>
          <a:bodyPr wrap="square">
            <a:spAutoFit/>
          </a:bodyPr>
          <a:lstStyle/>
          <a:p>
            <a:r>
              <a:rPr lang="en-US" sz="800" i="1" dirty="0"/>
              <a:t>https://sites.cc.gatech.edu/~san37/post/dlhc-fnn/</a:t>
            </a:r>
          </a:p>
        </p:txBody>
      </p:sp>
      <p:pic>
        <p:nvPicPr>
          <p:cNvPr id="14" name="Picture 6" descr="Custom Layers in Keras. Code implementation … | by Naina Chaturvedi |  DataDrivenInvestor">
            <a:extLst>
              <a:ext uri="{FF2B5EF4-FFF2-40B4-BE49-F238E27FC236}">
                <a16:creationId xmlns:a16="http://schemas.microsoft.com/office/drawing/2014/main" id="{4E2E3E95-2E9D-4DB6-88DB-5F6DD2EB5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417" y="3349371"/>
            <a:ext cx="3382643" cy="23897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BEF09-8BBB-44BF-8F7A-4242711513DC}"/>
              </a:ext>
            </a:extLst>
          </p:cNvPr>
          <p:cNvSpPr txBox="1"/>
          <p:nvPr/>
        </p:nvSpPr>
        <p:spPr>
          <a:xfrm>
            <a:off x="7207997" y="5656651"/>
            <a:ext cx="2732294" cy="338554"/>
          </a:xfrm>
          <a:prstGeom prst="rect">
            <a:avLst/>
          </a:prstGeom>
          <a:noFill/>
        </p:spPr>
        <p:txBody>
          <a:bodyPr wrap="square">
            <a:spAutoFit/>
          </a:bodyPr>
          <a:lstStyle/>
          <a:p>
            <a:r>
              <a:rPr lang="en-US" sz="800" i="1" dirty="0"/>
              <a:t>https://medium.datadriveninvestor.com/custom-layers-in-keras-de5f793217aa</a:t>
            </a:r>
          </a:p>
        </p:txBody>
      </p:sp>
    </p:spTree>
    <p:extLst>
      <p:ext uri="{BB962C8B-B14F-4D97-AF65-F5344CB8AC3E}">
        <p14:creationId xmlns:p14="http://schemas.microsoft.com/office/powerpoint/2010/main" val="332521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15</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349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E4A24-7B8E-4D6C-981D-D85D8903B8A8}"/>
              </a:ext>
            </a:extLst>
          </p:cNvPr>
          <p:cNvSpPr>
            <a:spLocks noGrp="1"/>
          </p:cNvSpPr>
          <p:nvPr>
            <p:ph type="title"/>
          </p:nvPr>
        </p:nvSpPr>
        <p:spPr/>
        <p:txBody>
          <a:bodyPr/>
          <a:lstStyle/>
          <a:p>
            <a:r>
              <a:rPr lang="en-US" dirty="0"/>
              <a:t>Batch Normalization</a:t>
            </a:r>
          </a:p>
        </p:txBody>
      </p:sp>
      <p:sp>
        <p:nvSpPr>
          <p:cNvPr id="5" name="Content Placeholder 4">
            <a:extLst>
              <a:ext uri="{FF2B5EF4-FFF2-40B4-BE49-F238E27FC236}">
                <a16:creationId xmlns:a16="http://schemas.microsoft.com/office/drawing/2014/main" id="{C2B6CAAE-3076-48E6-A3E3-2531CC6735EA}"/>
              </a:ext>
            </a:extLst>
          </p:cNvPr>
          <p:cNvSpPr>
            <a:spLocks noGrp="1"/>
          </p:cNvSpPr>
          <p:nvPr>
            <p:ph idx="1"/>
          </p:nvPr>
        </p:nvSpPr>
        <p:spPr/>
        <p:txBody>
          <a:bodyPr/>
          <a:lstStyle/>
          <a:p>
            <a:pPr marL="0" indent="0">
              <a:buNone/>
            </a:pPr>
            <a:r>
              <a:rPr lang="en-US" dirty="0"/>
              <a:t>During training, predictor data is sent in small subsets, called a batch. But these batches are not always representative of the entire dataset</a:t>
            </a:r>
          </a:p>
          <a:p>
            <a:r>
              <a:rPr lang="en-US" dirty="0"/>
              <a:t>A batch normalization layer is added to normalize the feature maps between layers</a:t>
            </a:r>
          </a:p>
          <a:p>
            <a:r>
              <a:rPr lang="en-US" dirty="0"/>
              <a:t>Batch normalization has been found to help smoothen and quicken training</a:t>
            </a:r>
          </a:p>
          <a:p>
            <a:pPr marL="0" indent="0">
              <a:buNone/>
            </a:pPr>
            <a:endParaRPr lang="en-US" dirty="0"/>
          </a:p>
        </p:txBody>
      </p:sp>
      <p:sp>
        <p:nvSpPr>
          <p:cNvPr id="2" name="Footer Placeholder 1">
            <a:extLst>
              <a:ext uri="{FF2B5EF4-FFF2-40B4-BE49-F238E27FC236}">
                <a16:creationId xmlns:a16="http://schemas.microsoft.com/office/drawing/2014/main" id="{11FF1E38-A0A7-42D9-9A2B-A1EE8FABFC5B}"/>
              </a:ext>
            </a:extLst>
          </p:cNvPr>
          <p:cNvSpPr>
            <a:spLocks noGrp="1"/>
          </p:cNvSpPr>
          <p:nvPr>
            <p:ph type="ftr" sz="quarter" idx="11"/>
          </p:nvPr>
        </p:nvSpPr>
        <p:spPr/>
        <p:txBody>
          <a:bodyPr/>
          <a:lstStyle/>
          <a:p>
            <a:r>
              <a:rPr lang="en-US" dirty="0"/>
              <a:t>(Chollet 2021; </a:t>
            </a:r>
            <a:r>
              <a:rPr lang="en-US" dirty="0" err="1"/>
              <a:t>Ioffe</a:t>
            </a:r>
            <a:r>
              <a:rPr lang="en-US" dirty="0"/>
              <a:t> and </a:t>
            </a:r>
            <a:r>
              <a:rPr lang="en-US" dirty="0" err="1"/>
              <a:t>Szegedy</a:t>
            </a:r>
            <a:r>
              <a:rPr lang="en-US" dirty="0"/>
              <a:t> 2015)</a:t>
            </a:r>
          </a:p>
        </p:txBody>
      </p:sp>
      <p:sp>
        <p:nvSpPr>
          <p:cNvPr id="3" name="Slide Number Placeholder 2">
            <a:extLst>
              <a:ext uri="{FF2B5EF4-FFF2-40B4-BE49-F238E27FC236}">
                <a16:creationId xmlns:a16="http://schemas.microsoft.com/office/drawing/2014/main" id="{4BFA9C85-848F-4C2E-9C0B-D79F90733FBE}"/>
              </a:ext>
            </a:extLst>
          </p:cNvPr>
          <p:cNvSpPr>
            <a:spLocks noGrp="1"/>
          </p:cNvSpPr>
          <p:nvPr>
            <p:ph type="sldNum" sz="quarter" idx="12"/>
          </p:nvPr>
        </p:nvSpPr>
        <p:spPr/>
        <p:txBody>
          <a:bodyPr/>
          <a:lstStyle/>
          <a:p>
            <a:fld id="{AF4D027A-17B0-474A-83E6-AC6C4126B5AA}" type="slidenum">
              <a:rPr lang="en-US" smtClean="0"/>
              <a:t>16</a:t>
            </a:fld>
            <a:endParaRPr lang="en-US"/>
          </a:p>
        </p:txBody>
      </p:sp>
      <p:pic>
        <p:nvPicPr>
          <p:cNvPr id="1028" name="Picture 4" descr="Everything you need to know about Convolutional Neural Networks (CNNs) | by  Manav | Analytics Vidhya | Medium">
            <a:extLst>
              <a:ext uri="{FF2B5EF4-FFF2-40B4-BE49-F238E27FC236}">
                <a16:creationId xmlns:a16="http://schemas.microsoft.com/office/drawing/2014/main" id="{46E4C4C7-42A7-4D43-95E3-F512CBA2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361" y="3663314"/>
            <a:ext cx="7663275" cy="2600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613E68-A450-406F-8285-612C9EA6B447}"/>
              </a:ext>
            </a:extLst>
          </p:cNvPr>
          <p:cNvSpPr txBox="1"/>
          <p:nvPr/>
        </p:nvSpPr>
        <p:spPr>
          <a:xfrm>
            <a:off x="2457450" y="6169968"/>
            <a:ext cx="6096000" cy="230832"/>
          </a:xfrm>
          <a:prstGeom prst="rect">
            <a:avLst/>
          </a:prstGeom>
          <a:noFill/>
        </p:spPr>
        <p:txBody>
          <a:bodyPr wrap="square">
            <a:spAutoFit/>
          </a:bodyPr>
          <a:lstStyle/>
          <a:p>
            <a:r>
              <a:rPr lang="en-US" sz="900" dirty="0">
                <a:solidFill>
                  <a:schemeClr val="tx1">
                    <a:lumMod val="75000"/>
                    <a:lumOff val="25000"/>
                  </a:schemeClr>
                </a:solidFill>
              </a:rPr>
              <a:t>https://medium.com/analytics-vidhya/everything-you-need-to-know-about-convolutional-neural-networks-cnns-3a82f7aa29c5</a:t>
            </a:r>
          </a:p>
        </p:txBody>
      </p:sp>
    </p:spTree>
    <p:extLst>
      <p:ext uri="{BB962C8B-B14F-4D97-AF65-F5344CB8AC3E}">
        <p14:creationId xmlns:p14="http://schemas.microsoft.com/office/powerpoint/2010/main" val="173959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Formulating Error</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a:xfrm>
            <a:off x="581189" y="1554479"/>
            <a:ext cx="11029616" cy="802237"/>
          </a:xfrm>
        </p:spPr>
        <p:txBody>
          <a:bodyPr/>
          <a:lstStyle/>
          <a:p>
            <a:pPr marL="0" indent="0">
              <a:buNone/>
            </a:pPr>
            <a:r>
              <a:rPr lang="en-US" i="1" dirty="0"/>
              <a:t>Prediction error </a:t>
            </a:r>
            <a:r>
              <a:rPr lang="en-US" dirty="0"/>
              <a:t>or </a:t>
            </a:r>
            <a:r>
              <a:rPr lang="en-US" i="1" dirty="0"/>
              <a:t>loss </a:t>
            </a:r>
            <a:r>
              <a:rPr lang="en-US" dirty="0"/>
              <a:t>– The measurement of the distance between your model’s prediction and the target</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17</a:t>
            </a:fld>
            <a:endParaRPr lang="en-US"/>
          </a:p>
        </p:txBody>
      </p:sp>
      <p:pic>
        <p:nvPicPr>
          <p:cNvPr id="9" name="Picture 2" descr="Backpropagation. From mystery to mastery: Decoding the… | by Jorgecardete |  Towards AI">
            <a:extLst>
              <a:ext uri="{FF2B5EF4-FFF2-40B4-BE49-F238E27FC236}">
                <a16:creationId xmlns:a16="http://schemas.microsoft.com/office/drawing/2014/main" id="{34B3B047-E4C8-431B-BE86-8133F719E3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7069" y="2729394"/>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109B326-81CF-459B-882E-F3B63728A3B4}"/>
              </a:ext>
            </a:extLst>
          </p:cNvPr>
          <p:cNvSpPr/>
          <p:nvPr/>
        </p:nvSpPr>
        <p:spPr>
          <a:xfrm>
            <a:off x="4805585" y="5128491"/>
            <a:ext cx="1352550" cy="3143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51F91B07-3BBA-4627-A5A0-9134609B4962}"/>
              </a:ext>
            </a:extLst>
          </p:cNvPr>
          <p:cNvSpPr txBox="1">
            <a:spLocks/>
          </p:cNvSpPr>
          <p:nvPr/>
        </p:nvSpPr>
        <p:spPr>
          <a:xfrm>
            <a:off x="6674264" y="3694012"/>
            <a:ext cx="4936543" cy="66849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Common Loss Metrics:</a:t>
            </a:r>
          </a:p>
          <a:p>
            <a:pPr marL="0" indent="0">
              <a:buNone/>
            </a:pPr>
            <a:endParaRPr lang="en-US" dirty="0"/>
          </a:p>
        </p:txBody>
      </p:sp>
      <p:graphicFrame>
        <p:nvGraphicFramePr>
          <p:cNvPr id="7" name="Table 7">
            <a:extLst>
              <a:ext uri="{FF2B5EF4-FFF2-40B4-BE49-F238E27FC236}">
                <a16:creationId xmlns:a16="http://schemas.microsoft.com/office/drawing/2014/main" id="{B4C72633-D063-47CA-9B6C-1E59B9C49B3B}"/>
              </a:ext>
            </a:extLst>
          </p:cNvPr>
          <p:cNvGraphicFramePr>
            <a:graphicFrameLocks noGrp="1"/>
          </p:cNvGraphicFramePr>
          <p:nvPr>
            <p:extLst>
              <p:ext uri="{D42A27DB-BD31-4B8C-83A1-F6EECF244321}">
                <p14:modId xmlns:p14="http://schemas.microsoft.com/office/powerpoint/2010/main" val="1899746235"/>
              </p:ext>
            </p:extLst>
          </p:nvPr>
        </p:nvGraphicFramePr>
        <p:xfrm>
          <a:off x="6674263" y="4141593"/>
          <a:ext cx="4936542" cy="1960192"/>
        </p:xfrm>
        <a:graphic>
          <a:graphicData uri="http://schemas.openxmlformats.org/drawingml/2006/table">
            <a:tbl>
              <a:tblPr firstRow="1" bandRow="1">
                <a:tableStyleId>{21E4AEA4-8DFA-4A89-87EB-49C32662AFE0}</a:tableStyleId>
              </a:tblPr>
              <a:tblGrid>
                <a:gridCol w="1645514">
                  <a:extLst>
                    <a:ext uri="{9D8B030D-6E8A-4147-A177-3AD203B41FA5}">
                      <a16:colId xmlns:a16="http://schemas.microsoft.com/office/drawing/2014/main" val="1256263236"/>
                    </a:ext>
                  </a:extLst>
                </a:gridCol>
                <a:gridCol w="1645514">
                  <a:extLst>
                    <a:ext uri="{9D8B030D-6E8A-4147-A177-3AD203B41FA5}">
                      <a16:colId xmlns:a16="http://schemas.microsoft.com/office/drawing/2014/main" val="4099904212"/>
                    </a:ext>
                  </a:extLst>
                </a:gridCol>
                <a:gridCol w="1645514">
                  <a:extLst>
                    <a:ext uri="{9D8B030D-6E8A-4147-A177-3AD203B41FA5}">
                      <a16:colId xmlns:a16="http://schemas.microsoft.com/office/drawing/2014/main" val="2844591436"/>
                    </a:ext>
                  </a:extLst>
                </a:gridCol>
              </a:tblGrid>
              <a:tr h="335640">
                <a:tc>
                  <a:txBody>
                    <a:bodyPr/>
                    <a:lstStyle/>
                    <a:p>
                      <a:pPr algn="ctr"/>
                      <a:r>
                        <a:rPr lang="en-US" dirty="0"/>
                        <a:t>Binary</a:t>
                      </a:r>
                    </a:p>
                  </a:txBody>
                  <a:tcPr/>
                </a:tc>
                <a:tc>
                  <a:txBody>
                    <a:bodyPr/>
                    <a:lstStyle/>
                    <a:p>
                      <a:pPr algn="ctr"/>
                      <a:r>
                        <a:rPr lang="en-US" dirty="0"/>
                        <a:t>Categorical </a:t>
                      </a:r>
                    </a:p>
                  </a:txBody>
                  <a:tcPr/>
                </a:tc>
                <a:tc>
                  <a:txBody>
                    <a:bodyPr/>
                    <a:lstStyle/>
                    <a:p>
                      <a:pPr algn="ctr"/>
                      <a:r>
                        <a:rPr lang="en-US" dirty="0"/>
                        <a:t>Numerical</a:t>
                      </a:r>
                    </a:p>
                  </a:txBody>
                  <a:tcPr/>
                </a:tc>
                <a:extLst>
                  <a:ext uri="{0D108BD9-81ED-4DB2-BD59-A6C34878D82A}">
                    <a16:rowId xmlns:a16="http://schemas.microsoft.com/office/drawing/2014/main" val="3419501476"/>
                  </a:ext>
                </a:extLst>
              </a:tr>
              <a:tr h="1594432">
                <a:tc>
                  <a:txBody>
                    <a:bodyPr/>
                    <a:lstStyle/>
                    <a:p>
                      <a:pPr marL="0" indent="0" algn="ctr">
                        <a:buFont typeface="Arial" panose="020B0604020202020204" pitchFamily="34" charset="0"/>
                        <a:buNone/>
                      </a:pPr>
                      <a:r>
                        <a:rPr lang="en-US" sz="1800" b="0" i="0" kern="1200" dirty="0">
                          <a:solidFill>
                            <a:schemeClr val="dk1"/>
                          </a:solidFill>
                          <a:effectLst/>
                          <a:latin typeface="+mn-lt"/>
                          <a:ea typeface="+mn-ea"/>
                          <a:cs typeface="+mn-cs"/>
                        </a:rPr>
                        <a:t>Binary</a:t>
                      </a:r>
                    </a:p>
                    <a:p>
                      <a:pPr marL="0" indent="0" algn="ctr">
                        <a:buFont typeface="Arial" panose="020B0604020202020204" pitchFamily="34" charset="0"/>
                        <a:buNone/>
                      </a:pPr>
                      <a:r>
                        <a:rPr lang="en-US" sz="1800" b="0" i="0" kern="1200" dirty="0">
                          <a:solidFill>
                            <a:schemeClr val="dk1"/>
                          </a:solidFill>
                          <a:effectLst/>
                          <a:latin typeface="+mn-lt"/>
                          <a:ea typeface="+mn-ea"/>
                          <a:cs typeface="+mn-cs"/>
                        </a:rPr>
                        <a:t>Cross Entropy</a:t>
                      </a:r>
                      <a:endParaRPr lang="en-US" dirty="0"/>
                    </a:p>
                  </a:txBody>
                  <a:tcPr/>
                </a:tc>
                <a:tc>
                  <a:txBody>
                    <a:bodyPr/>
                    <a:lstStyle/>
                    <a:p>
                      <a:pPr algn="ctr"/>
                      <a:r>
                        <a:rPr lang="en-US" dirty="0"/>
                        <a:t>Categorical Cross Entropy</a:t>
                      </a:r>
                    </a:p>
                  </a:txBody>
                  <a:tcPr/>
                </a:tc>
                <a:tc>
                  <a:txBody>
                    <a:bodyPr/>
                    <a:lstStyle/>
                    <a:p>
                      <a:pPr algn="ctr"/>
                      <a:r>
                        <a:rPr lang="en-US" dirty="0"/>
                        <a:t>Mean Squared Error</a:t>
                      </a:r>
                    </a:p>
                    <a:p>
                      <a:pPr algn="ctr"/>
                      <a:endParaRPr lang="en-US" dirty="0"/>
                    </a:p>
                    <a:p>
                      <a:pPr algn="ctr"/>
                      <a:r>
                        <a:rPr lang="en-US" dirty="0"/>
                        <a:t>Mean Absolute Error</a:t>
                      </a:r>
                    </a:p>
                  </a:txBody>
                  <a:tcPr/>
                </a:tc>
                <a:extLst>
                  <a:ext uri="{0D108BD9-81ED-4DB2-BD59-A6C34878D82A}">
                    <a16:rowId xmlns:a16="http://schemas.microsoft.com/office/drawing/2014/main" val="1574869755"/>
                  </a:ext>
                </a:extLst>
              </a:tr>
            </a:tbl>
          </a:graphicData>
        </a:graphic>
      </p:graphicFrame>
      <p:sp>
        <p:nvSpPr>
          <p:cNvPr id="13" name="TextBox 12">
            <a:extLst>
              <a:ext uri="{FF2B5EF4-FFF2-40B4-BE49-F238E27FC236}">
                <a16:creationId xmlns:a16="http://schemas.microsoft.com/office/drawing/2014/main" id="{A49DA87A-2E4D-429C-B104-19D26440042A}"/>
              </a:ext>
            </a:extLst>
          </p:cNvPr>
          <p:cNvSpPr txBox="1"/>
          <p:nvPr/>
        </p:nvSpPr>
        <p:spPr>
          <a:xfrm>
            <a:off x="7330894" y="2544865"/>
            <a:ext cx="3884037"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pPr algn="ctr"/>
            <a:r>
              <a:rPr lang="en-US" sz="2400" dirty="0"/>
              <a:t>Minimizing the loss function is how the algorithm </a:t>
            </a:r>
            <a:r>
              <a:rPr lang="en-US" sz="2400" i="1" dirty="0"/>
              <a:t>“learns”</a:t>
            </a:r>
          </a:p>
        </p:txBody>
      </p:sp>
    </p:spTree>
    <p:extLst>
      <p:ext uri="{BB962C8B-B14F-4D97-AF65-F5344CB8AC3E}">
        <p14:creationId xmlns:p14="http://schemas.microsoft.com/office/powerpoint/2010/main" val="109662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Backpropagation</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Backpropagation</a:t>
            </a:r>
            <a:r>
              <a:rPr lang="en-US" dirty="0"/>
              <a:t> – updates the weights within the model to minimize the loss using the gradient </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18</a:t>
            </a:fld>
            <a:endParaRPr lang="en-US"/>
          </a:p>
        </p:txBody>
      </p:sp>
      <p:pic>
        <p:nvPicPr>
          <p:cNvPr id="5124" name="Picture 4" descr="Gradient descent, how neural networks learn | Deep learning, chapter 2 on  Make a GIF">
            <a:extLst>
              <a:ext uri="{FF2B5EF4-FFF2-40B4-BE49-F238E27FC236}">
                <a16:creationId xmlns:a16="http://schemas.microsoft.com/office/drawing/2014/main" id="{A0CEAD2E-8BED-4FCC-BF94-83F3A44BFE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8408" y="2734056"/>
            <a:ext cx="5486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6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19</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Tree>
    <p:extLst>
      <p:ext uri="{BB962C8B-B14F-4D97-AF65-F5344CB8AC3E}">
        <p14:creationId xmlns:p14="http://schemas.microsoft.com/office/powerpoint/2010/main" val="154078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18-0A04-4D72-AC5A-DC5D883A8EDF}"/>
              </a:ext>
            </a:extLst>
          </p:cNvPr>
          <p:cNvSpPr>
            <a:spLocks noGrp="1"/>
          </p:cNvSpPr>
          <p:nvPr>
            <p:ph type="title"/>
          </p:nvPr>
        </p:nvSpPr>
        <p:spPr/>
        <p:txBody>
          <a:bodyPr>
            <a:normAutofit/>
          </a:bodyPr>
          <a:lstStyle/>
          <a:p>
            <a:r>
              <a:rPr lang="en-US" dirty="0"/>
              <a:t>Importance of Western CONUS Snowpack</a:t>
            </a:r>
          </a:p>
        </p:txBody>
      </p:sp>
      <p:sp>
        <p:nvSpPr>
          <p:cNvPr id="3" name="Content Placeholder 2">
            <a:extLst>
              <a:ext uri="{FF2B5EF4-FFF2-40B4-BE49-F238E27FC236}">
                <a16:creationId xmlns:a16="http://schemas.microsoft.com/office/drawing/2014/main" id="{2C43C5DE-22C2-4AB9-B387-DE16F1FA92B5}"/>
              </a:ext>
            </a:extLst>
          </p:cNvPr>
          <p:cNvSpPr>
            <a:spLocks noGrp="1"/>
          </p:cNvSpPr>
          <p:nvPr>
            <p:ph idx="1"/>
          </p:nvPr>
        </p:nvSpPr>
        <p:spPr>
          <a:xfrm>
            <a:off x="1093572" y="1593669"/>
            <a:ext cx="4943661" cy="1791019"/>
          </a:xfrm>
        </p:spPr>
        <p:txBody>
          <a:bodyPr>
            <a:normAutofit fontScale="92500"/>
          </a:bodyPr>
          <a:lstStyle/>
          <a:p>
            <a:r>
              <a:rPr lang="en-US" dirty="0"/>
              <a:t>Seasonal snowpack acts as a natural water tower – storing wintertime precipitation</a:t>
            </a:r>
          </a:p>
          <a:p>
            <a:r>
              <a:rPr lang="en-US" dirty="0"/>
              <a:t>71% of total runoff in the mountainous west is from snowmelt</a:t>
            </a:r>
          </a:p>
          <a:p>
            <a:endParaRPr lang="en-US" dirty="0"/>
          </a:p>
        </p:txBody>
      </p:sp>
      <p:sp>
        <p:nvSpPr>
          <p:cNvPr id="5" name="Slide Number Placeholder 4">
            <a:extLst>
              <a:ext uri="{FF2B5EF4-FFF2-40B4-BE49-F238E27FC236}">
                <a16:creationId xmlns:a16="http://schemas.microsoft.com/office/drawing/2014/main" id="{61F8DF31-F14E-412E-A674-B882B8EB74C0}"/>
              </a:ext>
            </a:extLst>
          </p:cNvPr>
          <p:cNvSpPr>
            <a:spLocks noGrp="1"/>
          </p:cNvSpPr>
          <p:nvPr>
            <p:ph type="sldNum" sz="quarter" idx="12"/>
          </p:nvPr>
        </p:nvSpPr>
        <p:spPr/>
        <p:txBody>
          <a:bodyPr/>
          <a:lstStyle/>
          <a:p>
            <a:fld id="{9D565558-D274-4E10-A67C-F1A757CE32D6}" type="slidenum">
              <a:rPr lang="en-US" smtClean="0"/>
              <a:t>2</a:t>
            </a:fld>
            <a:endParaRPr lang="en-US" dirty="0"/>
          </a:p>
        </p:txBody>
      </p:sp>
      <p:sp>
        <p:nvSpPr>
          <p:cNvPr id="11" name="TextBox 10">
            <a:extLst>
              <a:ext uri="{FF2B5EF4-FFF2-40B4-BE49-F238E27FC236}">
                <a16:creationId xmlns:a16="http://schemas.microsoft.com/office/drawing/2014/main" id="{826C58E0-33DA-4F03-9054-6A8145A7C271}"/>
              </a:ext>
            </a:extLst>
          </p:cNvPr>
          <p:cNvSpPr txBox="1"/>
          <p:nvPr/>
        </p:nvSpPr>
        <p:spPr>
          <a:xfrm>
            <a:off x="1093572" y="6060278"/>
            <a:ext cx="4800071" cy="338554"/>
          </a:xfrm>
          <a:prstGeom prst="rect">
            <a:avLst/>
          </a:prstGeom>
          <a:noFill/>
        </p:spPr>
        <p:txBody>
          <a:bodyPr wrap="square">
            <a:spAutoFit/>
          </a:bodyPr>
          <a:lstStyle/>
          <a:p>
            <a:r>
              <a:rPr lang="en-US" sz="1600" dirty="0"/>
              <a:t>Fig. Water in the West (Courtesy of climatecentral.org)</a:t>
            </a:r>
          </a:p>
        </p:txBody>
      </p:sp>
      <p:pic>
        <p:nvPicPr>
          <p:cNvPr id="9" name="Picture 8">
            <a:extLst>
              <a:ext uri="{FF2B5EF4-FFF2-40B4-BE49-F238E27FC236}">
                <a16:creationId xmlns:a16="http://schemas.microsoft.com/office/drawing/2014/main" id="{21A95EFC-E78C-4DA1-9F4F-5CBC9F0C1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868" y="3448599"/>
            <a:ext cx="4642984" cy="2611679"/>
          </a:xfrm>
          <a:prstGeom prst="rect">
            <a:avLst/>
          </a:prstGeom>
        </p:spPr>
      </p:pic>
      <p:pic>
        <p:nvPicPr>
          <p:cNvPr id="1032" name="Picture 8">
            <a:extLst>
              <a:ext uri="{FF2B5EF4-FFF2-40B4-BE49-F238E27FC236}">
                <a16:creationId xmlns:a16="http://schemas.microsoft.com/office/drawing/2014/main" id="{AB872348-6411-4D85-9362-31DC4D8E43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 b="-1"/>
          <a:stretch/>
        </p:blipFill>
        <p:spPr bwMode="auto">
          <a:xfrm>
            <a:off x="9039036" y="3524056"/>
            <a:ext cx="2159130" cy="287477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a:extLst>
              <a:ext uri="{FF2B5EF4-FFF2-40B4-BE49-F238E27FC236}">
                <a16:creationId xmlns:a16="http://schemas.microsoft.com/office/drawing/2014/main" id="{081E6EFB-723A-4E81-9675-7EB902F19DB3}"/>
              </a:ext>
            </a:extLst>
          </p:cNvPr>
          <p:cNvSpPr>
            <a:spLocks noGrp="1"/>
          </p:cNvSpPr>
          <p:nvPr>
            <p:ph type="ftr" sz="quarter" idx="11"/>
          </p:nvPr>
        </p:nvSpPr>
        <p:spPr>
          <a:xfrm>
            <a:off x="2849880" y="6492875"/>
            <a:ext cx="6492240" cy="365125"/>
          </a:xfrm>
        </p:spPr>
        <p:txBody>
          <a:bodyPr/>
          <a:lstStyle/>
          <a:p>
            <a:r>
              <a:rPr lang="en-US" sz="1200" dirty="0"/>
              <a:t>(Li et al. 2017; </a:t>
            </a:r>
            <a:r>
              <a:rPr lang="en-US" sz="1200" dirty="0" err="1"/>
              <a:t>Burakowski</a:t>
            </a:r>
            <a:r>
              <a:rPr lang="en-US" sz="1200" dirty="0"/>
              <a:t> and Magnusson 2012; Black and Mote 2015; </a:t>
            </a:r>
            <a:r>
              <a:rPr lang="en-US" sz="1200" dirty="0" err="1"/>
              <a:t>Westerling</a:t>
            </a:r>
            <a:r>
              <a:rPr lang="en-US" sz="1200" dirty="0"/>
              <a:t> 2016)</a:t>
            </a:r>
          </a:p>
        </p:txBody>
      </p:sp>
      <p:pic>
        <p:nvPicPr>
          <p:cNvPr id="1026" name="Picture 2">
            <a:extLst>
              <a:ext uri="{FF2B5EF4-FFF2-40B4-BE49-F238E27FC236}">
                <a16:creationId xmlns:a16="http://schemas.microsoft.com/office/drawing/2014/main" id="{1A29AA40-5623-4B7A-B5F4-39DA1B6CF2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047" b="30045"/>
          <a:stretch/>
        </p:blipFill>
        <p:spPr bwMode="auto">
          <a:xfrm>
            <a:off x="6645445" y="4099988"/>
            <a:ext cx="2260430" cy="22960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7FB738-22E0-4380-92EE-F4DA1393471C}"/>
              </a:ext>
            </a:extLst>
          </p:cNvPr>
          <p:cNvSpPr txBox="1"/>
          <p:nvPr/>
        </p:nvSpPr>
        <p:spPr>
          <a:xfrm>
            <a:off x="9013512" y="3503148"/>
            <a:ext cx="1105089" cy="461665"/>
          </a:xfrm>
          <a:prstGeom prst="rect">
            <a:avLst/>
          </a:prstGeom>
          <a:noFill/>
        </p:spPr>
        <p:txBody>
          <a:bodyPr wrap="square" rtlCol="0">
            <a:spAutoFit/>
          </a:bodyPr>
          <a:lstStyle/>
          <a:p>
            <a:r>
              <a:rPr lang="en-US" sz="1200" dirty="0">
                <a:solidFill>
                  <a:schemeClr val="tx1">
                    <a:lumMod val="65000"/>
                    <a:lumOff val="35000"/>
                  </a:schemeClr>
                </a:solidFill>
              </a:rPr>
              <a:t>Courtesy of John Walter</a:t>
            </a:r>
          </a:p>
        </p:txBody>
      </p:sp>
      <p:sp>
        <p:nvSpPr>
          <p:cNvPr id="15" name="TextBox 14">
            <a:extLst>
              <a:ext uri="{FF2B5EF4-FFF2-40B4-BE49-F238E27FC236}">
                <a16:creationId xmlns:a16="http://schemas.microsoft.com/office/drawing/2014/main" id="{E7B04882-9995-4BB4-9466-C7B8D6ED5840}"/>
              </a:ext>
            </a:extLst>
          </p:cNvPr>
          <p:cNvSpPr txBox="1"/>
          <p:nvPr/>
        </p:nvSpPr>
        <p:spPr>
          <a:xfrm>
            <a:off x="7811531" y="5934337"/>
            <a:ext cx="1105089" cy="461665"/>
          </a:xfrm>
          <a:prstGeom prst="rect">
            <a:avLst/>
          </a:prstGeom>
          <a:noFill/>
        </p:spPr>
        <p:txBody>
          <a:bodyPr wrap="square" rtlCol="0">
            <a:spAutoFit/>
          </a:bodyPr>
          <a:lstStyle/>
          <a:p>
            <a:pPr algn="r"/>
            <a:r>
              <a:rPr lang="en-US" sz="1200" dirty="0">
                <a:solidFill>
                  <a:schemeClr val="tx1">
                    <a:lumMod val="75000"/>
                    <a:lumOff val="25000"/>
                  </a:schemeClr>
                </a:solidFill>
              </a:rPr>
              <a:t>Courtesy of Grace Cawley</a:t>
            </a:r>
          </a:p>
        </p:txBody>
      </p:sp>
      <p:pic>
        <p:nvPicPr>
          <p:cNvPr id="10" name="Picture 9">
            <a:extLst>
              <a:ext uri="{FF2B5EF4-FFF2-40B4-BE49-F238E27FC236}">
                <a16:creationId xmlns:a16="http://schemas.microsoft.com/office/drawing/2014/main" id="{A8681D49-7B5C-40C4-B1D6-932241F314B3}"/>
              </a:ext>
            </a:extLst>
          </p:cNvPr>
          <p:cNvPicPr>
            <a:picLocks noChangeAspect="1"/>
          </p:cNvPicPr>
          <p:nvPr/>
        </p:nvPicPr>
        <p:blipFill>
          <a:blip r:embed="rId6"/>
          <a:stretch>
            <a:fillRect/>
          </a:stretch>
        </p:blipFill>
        <p:spPr>
          <a:xfrm>
            <a:off x="8656414" y="1463040"/>
            <a:ext cx="2787199" cy="1907718"/>
          </a:xfrm>
          <a:prstGeom prst="rect">
            <a:avLst/>
          </a:prstGeom>
        </p:spPr>
      </p:pic>
      <p:pic>
        <p:nvPicPr>
          <p:cNvPr id="16" name="Picture 15">
            <a:extLst>
              <a:ext uri="{FF2B5EF4-FFF2-40B4-BE49-F238E27FC236}">
                <a16:creationId xmlns:a16="http://schemas.microsoft.com/office/drawing/2014/main" id="{070D3EA4-E790-4230-874D-A0F210DB99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463040"/>
            <a:ext cx="2501647" cy="2565248"/>
          </a:xfrm>
          <a:prstGeom prst="rect">
            <a:avLst/>
          </a:prstGeom>
        </p:spPr>
      </p:pic>
    </p:spTree>
    <p:extLst>
      <p:ext uri="{BB962C8B-B14F-4D97-AF65-F5344CB8AC3E}">
        <p14:creationId xmlns:p14="http://schemas.microsoft.com/office/powerpoint/2010/main" val="372326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20</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
        <p:nvSpPr>
          <p:cNvPr id="9" name="Content Placeholder 4">
            <a:extLst>
              <a:ext uri="{FF2B5EF4-FFF2-40B4-BE49-F238E27FC236}">
                <a16:creationId xmlns:a16="http://schemas.microsoft.com/office/drawing/2014/main" id="{7842C7CF-A644-41BE-AA82-0660BA5683E8}"/>
              </a:ext>
            </a:extLst>
          </p:cNvPr>
          <p:cNvSpPr txBox="1">
            <a:spLocks/>
          </p:cNvSpPr>
          <p:nvPr/>
        </p:nvSpPr>
        <p:spPr>
          <a:xfrm>
            <a:off x="6762747" y="3429000"/>
            <a:ext cx="4848059" cy="269747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Challenges:</a:t>
            </a:r>
          </a:p>
          <a:p>
            <a:r>
              <a:rPr lang="en-US" dirty="0"/>
              <a:t>Noisy training data</a:t>
            </a:r>
          </a:p>
          <a:p>
            <a:r>
              <a:rPr lang="en-US" dirty="0"/>
              <a:t>Ambiguous features</a:t>
            </a:r>
          </a:p>
          <a:p>
            <a:r>
              <a:rPr lang="en-US" dirty="0"/>
              <a:t>Rare features</a:t>
            </a:r>
          </a:p>
          <a:p>
            <a:r>
              <a:rPr lang="en-US" dirty="0"/>
              <a:t>Spurious correlations </a:t>
            </a:r>
            <a:r>
              <a:rPr lang="en-US" sz="1200" dirty="0"/>
              <a:t>(correlation is not causation)</a:t>
            </a:r>
            <a:endParaRPr lang="en-US" dirty="0"/>
          </a:p>
        </p:txBody>
      </p:sp>
    </p:spTree>
    <p:extLst>
      <p:ext uri="{BB962C8B-B14F-4D97-AF65-F5344CB8AC3E}">
        <p14:creationId xmlns:p14="http://schemas.microsoft.com/office/powerpoint/2010/main" val="244176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3" name="Content Placeholder 2">
            <a:extLst>
              <a:ext uri="{FF2B5EF4-FFF2-40B4-BE49-F238E27FC236}">
                <a16:creationId xmlns:a16="http://schemas.microsoft.com/office/drawing/2014/main" id="{EC92BF87-1191-4BE6-A0E5-AEEA08D24D4D}"/>
              </a:ext>
            </a:extLst>
          </p:cNvPr>
          <p:cNvSpPr>
            <a:spLocks noGrp="1"/>
          </p:cNvSpPr>
          <p:nvPr>
            <p:ph idx="1"/>
          </p:nvPr>
        </p:nvSpPr>
        <p:spPr/>
        <p:txBody>
          <a:bodyPr anchor="b">
            <a:normAutofit/>
          </a:bodyPr>
          <a:lstStyle/>
          <a:p>
            <a:r>
              <a:rPr lang="en-US" dirty="0"/>
              <a:t>An Explainable AI technique to create ‘visual explanations’ for the decisions within a CNN</a:t>
            </a:r>
          </a:p>
          <a:p>
            <a:r>
              <a:rPr lang="en-US" dirty="0"/>
              <a:t>Formulate heatmap from the weighted summation of gradients from an output node to all the feature maps of the last convolutional layer</a:t>
            </a:r>
          </a:p>
          <a:p>
            <a:r>
              <a:rPr lang="en-US" dirty="0"/>
              <a:t>In short, Grad-CAMs highlight the grid points </a:t>
            </a:r>
            <a:r>
              <a:rPr lang="en-US" b="1" dirty="0"/>
              <a:t>where</a:t>
            </a:r>
            <a:r>
              <a:rPr lang="en-US" dirty="0"/>
              <a:t> the CNN is ‘looking’ during prediction</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21</a:t>
            </a:fld>
            <a:endParaRPr lang="en-US"/>
          </a:p>
        </p:txBody>
      </p:sp>
      <p:pic>
        <p:nvPicPr>
          <p:cNvPr id="16" name="Picture 15">
            <a:extLst>
              <a:ext uri="{FF2B5EF4-FFF2-40B4-BE49-F238E27FC236}">
                <a16:creationId xmlns:a16="http://schemas.microsoft.com/office/drawing/2014/main" id="{723ACC7F-B3B3-43E5-8A40-F51626FD9ABB}"/>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17" name="TextBox 16">
            <a:extLst>
              <a:ext uri="{FF2B5EF4-FFF2-40B4-BE49-F238E27FC236}">
                <a16:creationId xmlns:a16="http://schemas.microsoft.com/office/drawing/2014/main" id="{2A06201B-6E49-4311-BF47-D6A229AA09A5}"/>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8" name="Straight Arrow Connector 17">
            <a:extLst>
              <a:ext uri="{FF2B5EF4-FFF2-40B4-BE49-F238E27FC236}">
                <a16:creationId xmlns:a16="http://schemas.microsoft.com/office/drawing/2014/main" id="{D4B97C8B-2FD9-421B-AEE6-1EC2F9AB97EF}"/>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A35D7B5-5158-4C73-BCE2-B8769C488E69}"/>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20" name="TextBox 19">
            <a:extLst>
              <a:ext uri="{FF2B5EF4-FFF2-40B4-BE49-F238E27FC236}">
                <a16:creationId xmlns:a16="http://schemas.microsoft.com/office/drawing/2014/main" id="{A5219068-87AB-42B0-9A11-C3EBBB36EFB8}"/>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21" name="Straight Arrow Connector 20">
            <a:extLst>
              <a:ext uri="{FF2B5EF4-FFF2-40B4-BE49-F238E27FC236}">
                <a16:creationId xmlns:a16="http://schemas.microsoft.com/office/drawing/2014/main" id="{D0CEE328-8E38-4F38-B83C-ACFAE52698E9}"/>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0C37D5-5BD6-4A55-BB68-13BB3134E87A}"/>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23" name="TextBox 22">
            <a:extLst>
              <a:ext uri="{FF2B5EF4-FFF2-40B4-BE49-F238E27FC236}">
                <a16:creationId xmlns:a16="http://schemas.microsoft.com/office/drawing/2014/main" id="{2CDA81E9-B0B2-4F89-A94E-BCA20CDA0DF6}"/>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spTree>
    <p:extLst>
      <p:ext uri="{BB962C8B-B14F-4D97-AF65-F5344CB8AC3E}">
        <p14:creationId xmlns:p14="http://schemas.microsoft.com/office/powerpoint/2010/main" val="385814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22</a:t>
            </a:fld>
            <a:endParaRPr lang="en-US"/>
          </a:p>
        </p:txBody>
      </p:sp>
      <p:pic>
        <p:nvPicPr>
          <p:cNvPr id="7" name="Picture 6">
            <a:extLst>
              <a:ext uri="{FF2B5EF4-FFF2-40B4-BE49-F238E27FC236}">
                <a16:creationId xmlns:a16="http://schemas.microsoft.com/office/drawing/2014/main" id="{0DB36FB6-45D7-4964-843D-531CF731BAA6}"/>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8" name="TextBox 7">
            <a:extLst>
              <a:ext uri="{FF2B5EF4-FFF2-40B4-BE49-F238E27FC236}">
                <a16:creationId xmlns:a16="http://schemas.microsoft.com/office/drawing/2014/main" id="{B59A30F1-EE2B-45DC-83C7-CB907C49F5E4}"/>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0" name="Straight Arrow Connector 9">
            <a:extLst>
              <a:ext uri="{FF2B5EF4-FFF2-40B4-BE49-F238E27FC236}">
                <a16:creationId xmlns:a16="http://schemas.microsoft.com/office/drawing/2014/main" id="{7B64E470-B437-4C12-8973-4D808C6C0E96}"/>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55D2C5-246B-43BA-8C0D-BBDD93E2FE06}"/>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14" name="TextBox 13">
            <a:extLst>
              <a:ext uri="{FF2B5EF4-FFF2-40B4-BE49-F238E27FC236}">
                <a16:creationId xmlns:a16="http://schemas.microsoft.com/office/drawing/2014/main" id="{2356A8F3-0692-4604-B10C-02A2BE15A3AB}"/>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15" name="Straight Arrow Connector 14">
            <a:extLst>
              <a:ext uri="{FF2B5EF4-FFF2-40B4-BE49-F238E27FC236}">
                <a16:creationId xmlns:a16="http://schemas.microsoft.com/office/drawing/2014/main" id="{DFFBDF50-4A51-4CB8-93AA-2F04FFA1B4EF}"/>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2D0B35-D575-47D3-B2F9-4B62CA1FED75}"/>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12" name="TextBox 11">
            <a:extLst>
              <a:ext uri="{FF2B5EF4-FFF2-40B4-BE49-F238E27FC236}">
                <a16:creationId xmlns:a16="http://schemas.microsoft.com/office/drawing/2014/main" id="{62F83D8F-4B30-4774-9C82-77F5CF8860C4}"/>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pic>
        <p:nvPicPr>
          <p:cNvPr id="6" name="Picture 5">
            <a:extLst>
              <a:ext uri="{FF2B5EF4-FFF2-40B4-BE49-F238E27FC236}">
                <a16:creationId xmlns:a16="http://schemas.microsoft.com/office/drawing/2014/main" id="{41661D9B-0297-42B2-A8CE-21E05D542BB8}"/>
              </a:ext>
            </a:extLst>
          </p:cNvPr>
          <p:cNvPicPr>
            <a:picLocks noChangeAspect="1"/>
          </p:cNvPicPr>
          <p:nvPr/>
        </p:nvPicPr>
        <p:blipFill>
          <a:blip r:embed="rId5"/>
          <a:stretch>
            <a:fillRect/>
          </a:stretch>
        </p:blipFill>
        <p:spPr>
          <a:xfrm>
            <a:off x="2331671" y="4121219"/>
            <a:ext cx="1824402" cy="1828841"/>
          </a:xfrm>
          <a:prstGeom prst="rect">
            <a:avLst/>
          </a:prstGeom>
          <a:ln w="28575">
            <a:solidFill>
              <a:schemeClr val="tx1"/>
            </a:solidFill>
          </a:ln>
        </p:spPr>
      </p:pic>
      <p:cxnSp>
        <p:nvCxnSpPr>
          <p:cNvPr id="16" name="Connector: Elbow 15">
            <a:extLst>
              <a:ext uri="{FF2B5EF4-FFF2-40B4-BE49-F238E27FC236}">
                <a16:creationId xmlns:a16="http://schemas.microsoft.com/office/drawing/2014/main" id="{E2C368EC-E95D-4370-AEB2-95FC0144D9C4}"/>
              </a:ext>
            </a:extLst>
          </p:cNvPr>
          <p:cNvCxnSpPr>
            <a:cxnSpLocks/>
          </p:cNvCxnSpPr>
          <p:nvPr/>
        </p:nvCxnSpPr>
        <p:spPr>
          <a:xfrm rot="5400000">
            <a:off x="9318337" y="3904889"/>
            <a:ext cx="1718256" cy="657227"/>
          </a:xfrm>
          <a:prstGeom prst="bentConnector3">
            <a:avLst>
              <a:gd name="adj1" fmla="val 9989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693FFB-CD31-4BB0-86C7-000F66F0833E}"/>
              </a:ext>
            </a:extLst>
          </p:cNvPr>
          <p:cNvSpPr txBox="1"/>
          <p:nvPr/>
        </p:nvSpPr>
        <p:spPr>
          <a:xfrm>
            <a:off x="7448712" y="3944853"/>
            <a:ext cx="2371563" cy="2308324"/>
          </a:xfrm>
          <a:prstGeom prst="rect">
            <a:avLst/>
          </a:prstGeom>
          <a:noFill/>
        </p:spPr>
        <p:txBody>
          <a:bodyPr wrap="square" rtlCol="0">
            <a:spAutoFit/>
          </a:bodyPr>
          <a:lstStyle/>
          <a:p>
            <a:pPr algn="ctr"/>
            <a:r>
              <a:rPr lang="en-US" dirty="0">
                <a:solidFill>
                  <a:schemeClr val="tx2"/>
                </a:solidFill>
              </a:rPr>
              <a:t>Grad-CAM:</a:t>
            </a:r>
          </a:p>
          <a:p>
            <a:pPr algn="ctr"/>
            <a:r>
              <a:rPr lang="en-US" dirty="0">
                <a:solidFill>
                  <a:schemeClr val="tx2"/>
                </a:solidFill>
              </a:rPr>
              <a:t>Weighted summation of the gradients from an output node to all feature maps</a:t>
            </a:r>
          </a:p>
          <a:p>
            <a:pPr algn="ctr"/>
            <a:endParaRPr lang="en-US" dirty="0">
              <a:solidFill>
                <a:schemeClr val="tx2"/>
              </a:solidFill>
            </a:endParaRPr>
          </a:p>
          <a:p>
            <a:pPr algn="ctr"/>
            <a:r>
              <a:rPr lang="en-US" dirty="0">
                <a:solidFill>
                  <a:schemeClr val="tx2"/>
                </a:solidFill>
              </a:rPr>
              <a:t>Strong Gradients = High Importance</a:t>
            </a:r>
          </a:p>
        </p:txBody>
      </p:sp>
      <p:cxnSp>
        <p:nvCxnSpPr>
          <p:cNvPr id="25" name="Straight Arrow Connector 24">
            <a:extLst>
              <a:ext uri="{FF2B5EF4-FFF2-40B4-BE49-F238E27FC236}">
                <a16:creationId xmlns:a16="http://schemas.microsoft.com/office/drawing/2014/main" id="{0E089F7B-6F51-48E6-B80D-77BFE6159713}"/>
              </a:ext>
            </a:extLst>
          </p:cNvPr>
          <p:cNvCxnSpPr>
            <a:cxnSpLocks/>
            <a:stCxn id="21" idx="1"/>
          </p:cNvCxnSpPr>
          <p:nvPr/>
        </p:nvCxnSpPr>
        <p:spPr>
          <a:xfrm flipH="1">
            <a:off x="6477000" y="5099015"/>
            <a:ext cx="97171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A82E618-AAC2-4E06-B56F-B033063A8199}"/>
              </a:ext>
            </a:extLst>
          </p:cNvPr>
          <p:cNvPicPr>
            <a:picLocks noChangeAspect="1"/>
          </p:cNvPicPr>
          <p:nvPr/>
        </p:nvPicPr>
        <p:blipFill>
          <a:blip r:embed="rId6"/>
          <a:stretch>
            <a:fillRect/>
          </a:stretch>
        </p:blipFill>
        <p:spPr>
          <a:xfrm>
            <a:off x="4538595" y="4121185"/>
            <a:ext cx="1824403" cy="1828875"/>
          </a:xfrm>
          <a:prstGeom prst="rect">
            <a:avLst/>
          </a:prstGeom>
          <a:ln w="19050">
            <a:solidFill>
              <a:schemeClr val="tx1"/>
            </a:solidFill>
          </a:ln>
        </p:spPr>
      </p:pic>
      <p:sp>
        <p:nvSpPr>
          <p:cNvPr id="30" name="TextBox 29">
            <a:extLst>
              <a:ext uri="{FF2B5EF4-FFF2-40B4-BE49-F238E27FC236}">
                <a16:creationId xmlns:a16="http://schemas.microsoft.com/office/drawing/2014/main" id="{062807E2-D090-44B1-8B47-0138BD81B051}"/>
              </a:ext>
            </a:extLst>
          </p:cNvPr>
          <p:cNvSpPr txBox="1"/>
          <p:nvPr/>
        </p:nvSpPr>
        <p:spPr>
          <a:xfrm>
            <a:off x="2277507" y="5987151"/>
            <a:ext cx="2086751" cy="369332"/>
          </a:xfrm>
          <a:prstGeom prst="rect">
            <a:avLst/>
          </a:prstGeom>
          <a:noFill/>
        </p:spPr>
        <p:txBody>
          <a:bodyPr wrap="square" rtlCol="0">
            <a:spAutoFit/>
          </a:bodyPr>
          <a:lstStyle/>
          <a:p>
            <a:pPr algn="ctr"/>
            <a:r>
              <a:rPr lang="en-US" dirty="0">
                <a:solidFill>
                  <a:schemeClr val="tx2"/>
                </a:solidFill>
              </a:rPr>
              <a:t>Grad-CAM for ‘Cat’</a:t>
            </a:r>
          </a:p>
        </p:txBody>
      </p:sp>
      <p:sp>
        <p:nvSpPr>
          <p:cNvPr id="31" name="TextBox 30">
            <a:extLst>
              <a:ext uri="{FF2B5EF4-FFF2-40B4-BE49-F238E27FC236}">
                <a16:creationId xmlns:a16="http://schemas.microsoft.com/office/drawing/2014/main" id="{BE9590BB-BFD6-47C0-A0A3-57B21F507F2C}"/>
              </a:ext>
            </a:extLst>
          </p:cNvPr>
          <p:cNvSpPr txBox="1"/>
          <p:nvPr/>
        </p:nvSpPr>
        <p:spPr>
          <a:xfrm>
            <a:off x="4420409" y="5987151"/>
            <a:ext cx="2111304" cy="369332"/>
          </a:xfrm>
          <a:prstGeom prst="rect">
            <a:avLst/>
          </a:prstGeom>
          <a:noFill/>
        </p:spPr>
        <p:txBody>
          <a:bodyPr wrap="square" rtlCol="0">
            <a:spAutoFit/>
          </a:bodyPr>
          <a:lstStyle/>
          <a:p>
            <a:pPr algn="ctr"/>
            <a:r>
              <a:rPr lang="en-US" dirty="0">
                <a:solidFill>
                  <a:schemeClr val="tx2"/>
                </a:solidFill>
              </a:rPr>
              <a:t>Grad-CAM for ‘Dog’</a:t>
            </a:r>
          </a:p>
        </p:txBody>
      </p:sp>
    </p:spTree>
    <p:extLst>
      <p:ext uri="{BB962C8B-B14F-4D97-AF65-F5344CB8AC3E}">
        <p14:creationId xmlns:p14="http://schemas.microsoft.com/office/powerpoint/2010/main" val="149421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D48F9F-D2EC-445C-AB21-5D86D8F85AD3}"/>
              </a:ext>
            </a:extLst>
          </p:cNvPr>
          <p:cNvSpPr/>
          <p:nvPr/>
        </p:nvSpPr>
        <p:spPr>
          <a:xfrm>
            <a:off x="292972" y="2695074"/>
            <a:ext cx="6139095" cy="2952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4839-5927-466E-867E-B7A743E1DF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0D15B7-BC82-477F-951E-EF2F0FE268FC}"/>
              </a:ext>
            </a:extLst>
          </p:cNvPr>
          <p:cNvSpPr>
            <a:spLocks noGrp="1"/>
          </p:cNvSpPr>
          <p:nvPr>
            <p:ph idx="1"/>
          </p:nvPr>
        </p:nvSpPr>
        <p:spPr>
          <a:xfrm>
            <a:off x="581192" y="1387642"/>
            <a:ext cx="11029615" cy="5378284"/>
          </a:xfrm>
        </p:spPr>
        <p:txBody>
          <a:bodyPr>
            <a:normAutofit fontScale="77500" lnSpcReduction="20000"/>
          </a:bodyPr>
          <a:lstStyle/>
          <a:p>
            <a:pPr marL="0" indent="0">
              <a:buNone/>
            </a:pPr>
            <a:r>
              <a:rPr lang="en-US" sz="1400" b="0" i="0" dirty="0">
                <a:solidFill>
                  <a:srgbClr val="333333"/>
                </a:solidFill>
                <a:effectLst/>
                <a:latin typeface="Times New Roman" panose="02020603050405020304" pitchFamily="18" charset="0"/>
              </a:rPr>
              <a:t>Black, A. W., and T. L. Mote, 2015: Characteristics of winter-precipitation-related transportation fatalities in the United States. </a:t>
            </a:r>
            <a:r>
              <a:rPr lang="en-US" sz="1400" b="0" i="1" dirty="0">
                <a:solidFill>
                  <a:srgbClr val="333333"/>
                </a:solidFill>
                <a:effectLst/>
                <a:latin typeface="Times New Roman" panose="02020603050405020304" pitchFamily="18" charset="0"/>
              </a:rPr>
              <a:t>Wea. Climate Soc., </a:t>
            </a:r>
            <a:r>
              <a:rPr lang="en-US" sz="1400" b="0" i="0" dirty="0">
                <a:solidFill>
                  <a:srgbClr val="333333"/>
                </a:solidFill>
                <a:effectLst/>
                <a:latin typeface="Times New Roman" panose="02020603050405020304" pitchFamily="18" charset="0"/>
              </a:rPr>
              <a:t>7, 133–145.</a:t>
            </a:r>
          </a:p>
          <a:p>
            <a:pPr marL="0" indent="0">
              <a:buNone/>
            </a:pPr>
            <a:r>
              <a:rPr lang="en-US" sz="1400" b="0" i="0" dirty="0">
                <a:solidFill>
                  <a:srgbClr val="333333"/>
                </a:solidFill>
                <a:effectLst/>
                <a:latin typeface="Times New Roman" panose="02020603050405020304" pitchFamily="18" charset="0"/>
              </a:rPr>
              <a:t>Bohne, L., C. Strong, and W. J. </a:t>
            </a:r>
            <a:r>
              <a:rPr lang="en-US" sz="1400" b="0" i="0" dirty="0" err="1">
                <a:solidFill>
                  <a:srgbClr val="333333"/>
                </a:solidFill>
                <a:effectLst/>
                <a:latin typeface="Times New Roman" panose="02020603050405020304" pitchFamily="18" charset="0"/>
              </a:rPr>
              <a:t>Steenburgh</a:t>
            </a:r>
            <a:r>
              <a:rPr lang="en-US" sz="1400" b="0" i="0" dirty="0">
                <a:solidFill>
                  <a:srgbClr val="333333"/>
                </a:solidFill>
                <a:effectLst/>
                <a:latin typeface="Times New Roman" panose="02020603050405020304" pitchFamily="18" charset="0"/>
              </a:rPr>
              <a:t>, 2020: Climatology of orographic precipitation gradients in the contiguous western United States</a:t>
            </a:r>
            <a:r>
              <a:rPr lang="en-US" sz="1400" b="0" i="1" dirty="0">
                <a:solidFill>
                  <a:srgbClr val="333333"/>
                </a:solidFill>
                <a:effectLst/>
                <a:latin typeface="Times New Roman" panose="02020603050405020304" pitchFamily="18" charset="0"/>
              </a:rPr>
              <a:t>. J. Hydrometeor.</a:t>
            </a:r>
            <a:r>
              <a:rPr lang="en-US" sz="1400" b="0" i="0" dirty="0">
                <a:solidFill>
                  <a:srgbClr val="333333"/>
                </a:solidFill>
                <a:effectLst/>
                <a:latin typeface="Times New Roman" panose="02020603050405020304" pitchFamily="18" charset="0"/>
              </a:rPr>
              <a:t>, 21, 1723–1740.</a:t>
            </a:r>
          </a:p>
          <a:p>
            <a:pPr marL="0" indent="0">
              <a:buNone/>
            </a:pPr>
            <a:r>
              <a:rPr lang="en-US" sz="1400" b="0" i="0" dirty="0" err="1">
                <a:solidFill>
                  <a:srgbClr val="333333"/>
                </a:solidFill>
                <a:effectLst/>
                <a:latin typeface="Times New Roman" panose="02020603050405020304" pitchFamily="18" charset="0"/>
              </a:rPr>
              <a:t>Burakowski</a:t>
            </a:r>
            <a:r>
              <a:rPr lang="en-US" sz="1400" b="0" i="0" dirty="0">
                <a:solidFill>
                  <a:srgbClr val="333333"/>
                </a:solidFill>
                <a:effectLst/>
                <a:latin typeface="Times New Roman" panose="02020603050405020304" pitchFamily="18" charset="0"/>
              </a:rPr>
              <a:t>, E., and M. Magnusson, 2012: </a:t>
            </a:r>
            <a:r>
              <a:rPr lang="en-US" sz="1400" b="0" i="1" dirty="0">
                <a:solidFill>
                  <a:srgbClr val="333333"/>
                </a:solidFill>
                <a:effectLst/>
                <a:latin typeface="Times New Roman" panose="02020603050405020304" pitchFamily="18" charset="0"/>
              </a:rPr>
              <a:t>Climate Impacts on Winter Tourism Economy in the United States. </a:t>
            </a:r>
            <a:r>
              <a:rPr lang="en-US" sz="1400" b="0" i="0" dirty="0">
                <a:solidFill>
                  <a:srgbClr val="333333"/>
                </a:solidFill>
                <a:effectLst/>
                <a:latin typeface="Times New Roman" panose="02020603050405020304" pitchFamily="18" charset="0"/>
              </a:rPr>
              <a:t>36 pp.</a:t>
            </a:r>
          </a:p>
          <a:p>
            <a:pPr marL="0" indent="0">
              <a:buNone/>
            </a:pPr>
            <a:r>
              <a:rPr lang="en-US" sz="1400" b="0" i="0" dirty="0">
                <a:solidFill>
                  <a:srgbClr val="333333"/>
                </a:solidFill>
                <a:effectLst/>
                <a:latin typeface="Times New Roman" panose="02020603050405020304" pitchFamily="18" charset="0"/>
              </a:rPr>
              <a:t>Chase, R. J., D. R. Harrison, G. M. </a:t>
            </a:r>
            <a:r>
              <a:rPr lang="en-US" sz="1400" b="0" i="0" dirty="0" err="1">
                <a:solidFill>
                  <a:srgbClr val="333333"/>
                </a:solidFill>
                <a:effectLst/>
                <a:latin typeface="Times New Roman" panose="02020603050405020304" pitchFamily="18" charset="0"/>
              </a:rPr>
              <a:t>Lackmann</a:t>
            </a:r>
            <a:r>
              <a:rPr lang="en-US" sz="1400" b="0" i="0" dirty="0">
                <a:solidFill>
                  <a:srgbClr val="333333"/>
                </a:solidFill>
                <a:effectLst/>
                <a:latin typeface="Times New Roman" panose="02020603050405020304" pitchFamily="18" charset="0"/>
              </a:rPr>
              <a:t>, and A. McGovern, 2023: A Machine Learning Tutorial for Operational Meteorology. Part II: Neural Networks and Deep Learning. </a:t>
            </a:r>
            <a:r>
              <a:rPr lang="en-US" sz="1400" b="0" i="1" dirty="0">
                <a:solidFill>
                  <a:srgbClr val="333333"/>
                </a:solidFill>
                <a:effectLst/>
                <a:latin typeface="Times New Roman" panose="02020603050405020304" pitchFamily="18" charset="0"/>
              </a:rPr>
              <a:t>Wea. </a:t>
            </a:r>
            <a:r>
              <a:rPr lang="en-US" sz="1400" i="1" dirty="0">
                <a:solidFill>
                  <a:srgbClr val="333333"/>
                </a:solidFill>
                <a:latin typeface="Times New Roman" panose="02020603050405020304" pitchFamily="18" charset="0"/>
              </a:rPr>
              <a:t>	</a:t>
            </a:r>
            <a:r>
              <a:rPr lang="en-US" sz="1400" b="0" i="1" dirty="0">
                <a:solidFill>
                  <a:srgbClr val="333333"/>
                </a:solidFill>
                <a:effectLst/>
                <a:latin typeface="Times New Roman" panose="02020603050405020304" pitchFamily="18" charset="0"/>
              </a:rPr>
              <a:t>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38</a:t>
            </a:r>
            <a:r>
              <a:rPr lang="en-US" sz="1400" b="0" i="0" dirty="0">
                <a:solidFill>
                  <a:srgbClr val="333333"/>
                </a:solidFill>
                <a:effectLst/>
                <a:latin typeface="Times New Roman" panose="02020603050405020304" pitchFamily="18" charset="0"/>
              </a:rPr>
              <a:t>, 1271–1293, </a:t>
            </a:r>
            <a:r>
              <a:rPr lang="en-US" sz="1400" b="0" i="0" dirty="0">
                <a:effectLst/>
                <a:latin typeface="Times New Roman" panose="02020603050405020304" pitchFamily="18" charset="0"/>
              </a:rPr>
              <a:t>https://doi.org/10.1175/WAF-D-22-0187.1</a:t>
            </a:r>
            <a:r>
              <a:rPr lang="en-US" sz="1400" b="0" i="0" dirty="0">
                <a:solidFill>
                  <a:srgbClr val="333333"/>
                </a:solidFill>
                <a:effectLst/>
                <a:latin typeface="Times New Roman" panose="02020603050405020304" pitchFamily="18" charset="0"/>
              </a:rPr>
              <a:t>. </a:t>
            </a:r>
          </a:p>
          <a:p>
            <a:pPr marL="0" indent="0">
              <a:buNone/>
            </a:pPr>
            <a:r>
              <a:rPr lang="en-US" sz="1400" dirty="0">
                <a:solidFill>
                  <a:srgbClr val="333333"/>
                </a:solidFill>
                <a:latin typeface="Times New Roman" panose="02020603050405020304" pitchFamily="18" charset="0"/>
              </a:rPr>
              <a:t>Chollet, F., and Coauthors, 2015: </a:t>
            </a:r>
            <a:r>
              <a:rPr lang="en-US" sz="1400" dirty="0" err="1">
                <a:solidFill>
                  <a:srgbClr val="333333"/>
                </a:solidFill>
                <a:latin typeface="Times New Roman" panose="02020603050405020304" pitchFamily="18" charset="0"/>
              </a:rPr>
              <a:t>Keras</a:t>
            </a:r>
            <a:r>
              <a:rPr lang="en-US" sz="1400" dirty="0">
                <a:solidFill>
                  <a:srgbClr val="333333"/>
                </a:solidFill>
                <a:latin typeface="Times New Roman" panose="02020603050405020304" pitchFamily="18" charset="0"/>
              </a:rPr>
              <a:t>. https://keras.io.</a:t>
            </a:r>
          </a:p>
          <a:p>
            <a:pPr marL="0" indent="0">
              <a:buNone/>
            </a:pPr>
            <a:r>
              <a:rPr lang="en-US" sz="1400" dirty="0">
                <a:solidFill>
                  <a:srgbClr val="333333"/>
                </a:solidFill>
                <a:latin typeface="Times New Roman" panose="02020603050405020304" pitchFamily="18" charset="0"/>
              </a:rPr>
              <a:t>Chollet, F., 2021: Deep Learning with Python. Manning Publications Co., 478 pp.</a:t>
            </a:r>
          </a:p>
          <a:p>
            <a:pPr marL="0" indent="0">
              <a:buNone/>
            </a:pPr>
            <a:r>
              <a:rPr lang="en-US" sz="1400" dirty="0">
                <a:solidFill>
                  <a:srgbClr val="333333"/>
                </a:solidFill>
                <a:latin typeface="Times New Roman" panose="02020603050405020304" pitchFamily="18" charset="0"/>
              </a:rPr>
              <a:t>Daly, C., R. P. Neilson, and D. L. Phillips, 1994: A statistical-topographic model for mapping climatological precipitation over mountainous terrain. </a:t>
            </a:r>
            <a:r>
              <a:rPr lang="en-US" sz="1400" i="1" dirty="0">
                <a:solidFill>
                  <a:srgbClr val="333333"/>
                </a:solidFill>
                <a:latin typeface="Times New Roman" panose="02020603050405020304" pitchFamily="18" charset="0"/>
              </a:rPr>
              <a:t>J. Appl. Meteor. </a:t>
            </a:r>
            <a:r>
              <a:rPr lang="en-US" sz="1400" i="1" dirty="0" err="1">
                <a:solidFill>
                  <a:srgbClr val="333333"/>
                </a:solidFill>
                <a:latin typeface="Times New Roman" panose="02020603050405020304" pitchFamily="18" charset="0"/>
              </a:rPr>
              <a:t>Climatol</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33</a:t>
            </a:r>
            <a:r>
              <a:rPr lang="en-US" sz="1400" dirty="0">
                <a:solidFill>
                  <a:srgbClr val="333333"/>
                </a:solidFill>
                <a:latin typeface="Times New Roman" panose="02020603050405020304" pitchFamily="18" charset="0"/>
              </a:rPr>
              <a:t>, 140–158.</a:t>
            </a:r>
          </a:p>
          <a:p>
            <a:pPr marL="0" indent="0">
              <a:buNone/>
            </a:pPr>
            <a:r>
              <a:rPr lang="en-US" sz="1400" dirty="0">
                <a:solidFill>
                  <a:srgbClr val="333333"/>
                </a:solidFill>
                <a:latin typeface="Times New Roman" panose="02020603050405020304" pitchFamily="18" charset="0"/>
              </a:rPr>
              <a:t>Gonzalez, R. C., 2020: Deep Convolutional Neural Networks [Lecture Notes]. </a:t>
            </a:r>
            <a:r>
              <a:rPr lang="en-US" sz="1400" i="1" dirty="0">
                <a:solidFill>
                  <a:srgbClr val="333333"/>
                </a:solidFill>
                <a:latin typeface="Times New Roman" panose="02020603050405020304" pitchFamily="18" charset="0"/>
              </a:rPr>
              <a:t>IEEE Signal Processing Magazine</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35</a:t>
            </a:r>
            <a:r>
              <a:rPr lang="en-US" sz="1400" dirty="0">
                <a:solidFill>
                  <a:srgbClr val="333333"/>
                </a:solidFill>
                <a:latin typeface="Times New Roman" panose="02020603050405020304" pitchFamily="18" charset="0"/>
              </a:rPr>
              <a:t>(6), 79-87,  </a:t>
            </a:r>
            <a:r>
              <a:rPr lang="en-US" sz="1400" b="0" i="0" dirty="0">
                <a:effectLst/>
                <a:latin typeface="Times New Roman" panose="02020603050405020304" pitchFamily="18" charset="0"/>
              </a:rPr>
              <a:t>https://doi.org/</a:t>
            </a:r>
            <a:r>
              <a:rPr lang="en-US" sz="1400" dirty="0">
                <a:solidFill>
                  <a:srgbClr val="333333"/>
                </a:solidFill>
                <a:latin typeface="Times New Roman" panose="02020603050405020304" pitchFamily="18" charset="0"/>
              </a:rPr>
              <a:t>10.1109/MSP.2018.2842646.</a:t>
            </a:r>
            <a:endParaRPr lang="en-US" sz="1400" b="0" i="0" dirty="0">
              <a:solidFill>
                <a:srgbClr val="333333"/>
              </a:solidFill>
              <a:effectLst/>
              <a:latin typeface="Times New Roman" panose="02020603050405020304" pitchFamily="18" charset="0"/>
            </a:endParaRPr>
          </a:p>
          <a:p>
            <a:pPr marL="0" indent="0">
              <a:buNone/>
            </a:pPr>
            <a:r>
              <a:rPr lang="en-US" sz="1400" b="0" i="0" dirty="0">
                <a:solidFill>
                  <a:srgbClr val="333333"/>
                </a:solidFill>
                <a:effectLst/>
                <a:latin typeface="Times New Roman" panose="02020603050405020304" pitchFamily="18" charset="0"/>
              </a:rPr>
              <a:t>Haupt, S. E., and Coauthors, 2022: The History and Practice of AI in the Environmental Sciences. </a:t>
            </a:r>
            <a:r>
              <a:rPr lang="en-US" sz="1400" b="0" i="1" dirty="0">
                <a:solidFill>
                  <a:srgbClr val="333333"/>
                </a:solidFill>
                <a:effectLst/>
                <a:latin typeface="Times New Roman" panose="02020603050405020304" pitchFamily="18" charset="0"/>
              </a:rPr>
              <a:t>Bull. Amer. Meteor. Soc.</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103</a:t>
            </a:r>
            <a:r>
              <a:rPr lang="en-US" sz="1400" b="0" i="0" dirty="0">
                <a:solidFill>
                  <a:srgbClr val="333333"/>
                </a:solidFill>
                <a:effectLst/>
                <a:latin typeface="Times New Roman" panose="02020603050405020304" pitchFamily="18" charset="0"/>
              </a:rPr>
              <a:t>, E1351–E1370, </a:t>
            </a:r>
            <a:r>
              <a:rPr lang="en-US" sz="1400" b="0" i="0" dirty="0">
                <a:effectLst/>
                <a:latin typeface="Times New Roman" panose="02020603050405020304" pitchFamily="18" charset="0"/>
              </a:rPr>
              <a:t>https://doi.org/10.1175/BAMS-D-20-0234.1</a:t>
            </a:r>
            <a:r>
              <a:rPr lang="en-US" sz="1400" b="0" i="0" dirty="0">
                <a:solidFill>
                  <a:srgbClr val="333333"/>
                </a:solidFill>
                <a:effectLst/>
                <a:latin typeface="Times New Roman" panose="02020603050405020304" pitchFamily="18" charset="0"/>
              </a:rPr>
              <a:t>.</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2023a: ERA5 hourly data on pressure levels from 1940 to present. Copernicus Climate Change Service (C3S) Climate 	Data Store (CDS), accessed 18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10.24381/cds.bd0915c6.476</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2023b: ERA5 hourly data on single levels from 1940 to present. Copernicus Climate Change Service (C3S) Climate Data Store (CDS), accessed 28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10.24381/cds.adbb2d47.</a:t>
            </a:r>
          </a:p>
          <a:p>
            <a:pPr marL="0" indent="0">
              <a:buNone/>
            </a:pPr>
            <a:r>
              <a:rPr lang="en-US" sz="1400" b="0" i="0" dirty="0" err="1">
                <a:solidFill>
                  <a:srgbClr val="333333"/>
                </a:solidFill>
                <a:effectLst/>
                <a:latin typeface="Times New Roman" panose="02020603050405020304" pitchFamily="18" charset="0"/>
              </a:rPr>
              <a:t>Ioffe</a:t>
            </a:r>
            <a:r>
              <a:rPr lang="en-US" sz="1400" b="0" i="0" dirty="0">
                <a:solidFill>
                  <a:srgbClr val="333333"/>
                </a:solidFill>
                <a:effectLst/>
                <a:latin typeface="Times New Roman" panose="02020603050405020304" pitchFamily="18" charset="0"/>
              </a:rPr>
              <a:t>, S., and C. </a:t>
            </a:r>
            <a:r>
              <a:rPr lang="en-US" sz="1400" b="0" i="0" dirty="0" err="1">
                <a:solidFill>
                  <a:srgbClr val="333333"/>
                </a:solidFill>
                <a:effectLst/>
                <a:latin typeface="Times New Roman" panose="02020603050405020304" pitchFamily="18" charset="0"/>
              </a:rPr>
              <a:t>Szegedy</a:t>
            </a:r>
            <a:r>
              <a:rPr lang="en-US" sz="1400" b="0" i="0" dirty="0">
                <a:solidFill>
                  <a:srgbClr val="333333"/>
                </a:solidFill>
                <a:effectLst/>
                <a:latin typeface="Times New Roman" panose="02020603050405020304" pitchFamily="18" charset="0"/>
              </a:rPr>
              <a:t>, 2015: Batch normalization: Accelerating deep network training by reducing internal covariate shift. </a:t>
            </a:r>
            <a:r>
              <a:rPr lang="en-US" sz="1400" b="0" i="1" dirty="0">
                <a:solidFill>
                  <a:srgbClr val="333333"/>
                </a:solidFill>
                <a:effectLst/>
                <a:latin typeface="Times New Roman" panose="02020603050405020304" pitchFamily="18" charset="0"/>
              </a:rPr>
              <a:t>Proc. 32nd Int. Conf. on Machine Learning</a:t>
            </a:r>
            <a:r>
              <a:rPr lang="en-US" sz="1400" b="0" i="0" dirty="0">
                <a:solidFill>
                  <a:srgbClr val="333333"/>
                </a:solidFill>
                <a:effectLst/>
                <a:latin typeface="Times New Roman" panose="02020603050405020304" pitchFamily="18" charset="0"/>
              </a:rPr>
              <a:t>, 	https://doi.org/10.48550/arXiv.1502.03167.</a:t>
            </a:r>
          </a:p>
          <a:p>
            <a:pPr marL="0" indent="0">
              <a:buNone/>
            </a:pPr>
            <a:r>
              <a:rPr lang="en-US" sz="1400" b="0" i="0" dirty="0">
                <a:solidFill>
                  <a:srgbClr val="333333"/>
                </a:solidFill>
                <a:effectLst/>
                <a:latin typeface="Times New Roman" panose="02020603050405020304" pitchFamily="18" charset="0"/>
              </a:rPr>
              <a:t>Lewis, W. R., W. J. </a:t>
            </a:r>
            <a:r>
              <a:rPr lang="en-US" sz="1400" b="0" i="0" dirty="0" err="1">
                <a:solidFill>
                  <a:srgbClr val="333333"/>
                </a:solidFill>
                <a:effectLst/>
                <a:latin typeface="Times New Roman" panose="02020603050405020304" pitchFamily="18" charset="0"/>
              </a:rPr>
              <a:t>Steenburgh</a:t>
            </a:r>
            <a:r>
              <a:rPr lang="en-US" sz="1400" b="0" i="0" dirty="0">
                <a:solidFill>
                  <a:srgbClr val="333333"/>
                </a:solidFill>
                <a:effectLst/>
                <a:latin typeface="Times New Roman" panose="02020603050405020304" pitchFamily="18" charset="0"/>
              </a:rPr>
              <a:t>, T. I. Alcott, and J. J. </a:t>
            </a:r>
            <a:r>
              <a:rPr lang="en-US" sz="1400" b="0" i="0" dirty="0" err="1">
                <a:solidFill>
                  <a:srgbClr val="333333"/>
                </a:solidFill>
                <a:effectLst/>
                <a:latin typeface="Times New Roman" panose="02020603050405020304" pitchFamily="18" charset="0"/>
              </a:rPr>
              <a:t>Rutz</a:t>
            </a:r>
            <a:r>
              <a:rPr lang="en-US" sz="1400" b="0" i="0" dirty="0">
                <a:solidFill>
                  <a:srgbClr val="333333"/>
                </a:solidFill>
                <a:effectLst/>
                <a:latin typeface="Times New Roman" panose="02020603050405020304" pitchFamily="18" charset="0"/>
              </a:rPr>
              <a:t>, 2017: GEFS precipitation forecasts and the implications of statistical downscaling over the western United States. </a:t>
            </a:r>
            <a:r>
              <a:rPr lang="en-US" sz="1400" b="0" i="1" dirty="0">
                <a:solidFill>
                  <a:srgbClr val="333333"/>
                </a:solidFill>
                <a:effectLst/>
                <a:latin typeface="Times New Roman" panose="02020603050405020304" pitchFamily="18" charset="0"/>
              </a:rPr>
              <a:t>Wea. 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32</a:t>
            </a:r>
            <a:r>
              <a:rPr lang="en-US" sz="1400" b="0" i="0" dirty="0">
                <a:solidFill>
                  <a:srgbClr val="333333"/>
                </a:solidFill>
                <a:effectLst/>
                <a:latin typeface="Times New Roman" panose="02020603050405020304" pitchFamily="18" charset="0"/>
              </a:rPr>
              <a:t>, 1007–1028.</a:t>
            </a:r>
          </a:p>
          <a:p>
            <a:pPr marL="0" indent="0">
              <a:buNone/>
            </a:pPr>
            <a:r>
              <a:rPr lang="en-US" sz="1400" b="0" i="0" dirty="0">
                <a:solidFill>
                  <a:srgbClr val="333333"/>
                </a:solidFill>
                <a:effectLst/>
                <a:latin typeface="Times New Roman" panose="02020603050405020304" pitchFamily="18" charset="0"/>
              </a:rPr>
              <a:t>Li, D., M. L. </a:t>
            </a:r>
            <a:r>
              <a:rPr lang="en-US" sz="1400" b="0" i="0" dirty="0" err="1">
                <a:solidFill>
                  <a:srgbClr val="333333"/>
                </a:solidFill>
                <a:effectLst/>
                <a:latin typeface="Times New Roman" panose="02020603050405020304" pitchFamily="18" charset="0"/>
              </a:rPr>
              <a:t>Wrzesien</a:t>
            </a:r>
            <a:r>
              <a:rPr lang="en-US" sz="1400" b="0" i="0" dirty="0">
                <a:solidFill>
                  <a:srgbClr val="333333"/>
                </a:solidFill>
                <a:effectLst/>
                <a:latin typeface="Times New Roman" panose="02020603050405020304" pitchFamily="18" charset="0"/>
              </a:rPr>
              <a:t>, M. Durand, J. Adam, and D. P. </a:t>
            </a:r>
            <a:r>
              <a:rPr lang="en-US" sz="1400" b="0" i="0" dirty="0" err="1">
                <a:solidFill>
                  <a:srgbClr val="333333"/>
                </a:solidFill>
                <a:effectLst/>
                <a:latin typeface="Times New Roman" panose="02020603050405020304" pitchFamily="18" charset="0"/>
              </a:rPr>
              <a:t>Lettenmaier</a:t>
            </a:r>
            <a:r>
              <a:rPr lang="en-US" sz="1400" b="0" i="0" dirty="0">
                <a:solidFill>
                  <a:srgbClr val="333333"/>
                </a:solidFill>
                <a:effectLst/>
                <a:latin typeface="Times New Roman" panose="02020603050405020304" pitchFamily="18" charset="0"/>
              </a:rPr>
              <a:t>, 2017: How much runoff originates as snow in the western United States, and how will that change in the future? 	</a:t>
            </a:r>
            <a:r>
              <a:rPr lang="en-US" sz="1400" b="0" i="1" dirty="0">
                <a:solidFill>
                  <a:srgbClr val="333333"/>
                </a:solidFill>
                <a:effectLst/>
                <a:latin typeface="Times New Roman" panose="02020603050405020304" pitchFamily="18" charset="0"/>
              </a:rPr>
              <a:t>Geophysical Research Letters</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44</a:t>
            </a:r>
            <a:r>
              <a:rPr lang="en-US" sz="1400" b="0" i="0" dirty="0">
                <a:solidFill>
                  <a:srgbClr val="333333"/>
                </a:solidFill>
                <a:effectLst/>
                <a:latin typeface="Times New Roman" panose="02020603050405020304" pitchFamily="18" charset="0"/>
              </a:rPr>
              <a:t>, 6163–6172.</a:t>
            </a:r>
          </a:p>
          <a:p>
            <a:pPr marL="0" indent="0">
              <a:buNone/>
            </a:pPr>
            <a:r>
              <a:rPr lang="en-US" sz="1400" dirty="0" err="1">
                <a:solidFill>
                  <a:srgbClr val="333333"/>
                </a:solidFill>
                <a:latin typeface="Times New Roman" panose="02020603050405020304" pitchFamily="18" charset="0"/>
              </a:rPr>
              <a:t>Selvaraju</a:t>
            </a:r>
            <a:r>
              <a:rPr lang="en-US" sz="1400" dirty="0">
                <a:solidFill>
                  <a:srgbClr val="333333"/>
                </a:solidFill>
                <a:latin typeface="Times New Roman" panose="02020603050405020304" pitchFamily="18" charset="0"/>
              </a:rPr>
              <a:t>, R. R., M. Cogswell, A. Das, R. </a:t>
            </a:r>
            <a:r>
              <a:rPr lang="en-US" sz="1400" dirty="0" err="1">
                <a:solidFill>
                  <a:srgbClr val="333333"/>
                </a:solidFill>
                <a:latin typeface="Times New Roman" panose="02020603050405020304" pitchFamily="18" charset="0"/>
              </a:rPr>
              <a:t>Vedantam</a:t>
            </a:r>
            <a:r>
              <a:rPr lang="en-US" sz="1400" dirty="0">
                <a:solidFill>
                  <a:srgbClr val="333333"/>
                </a:solidFill>
                <a:latin typeface="Times New Roman" panose="02020603050405020304" pitchFamily="18" charset="0"/>
              </a:rPr>
              <a:t>, D. Parikh, and D. Batra, 2020: Grad-cam: Visual explanations from deep networks via gradient-based localization</a:t>
            </a:r>
            <a:r>
              <a:rPr lang="en-US" sz="1400" i="1" dirty="0">
                <a:solidFill>
                  <a:srgbClr val="333333"/>
                </a:solidFill>
                <a:latin typeface="Times New Roman" panose="02020603050405020304" pitchFamily="18" charset="0"/>
              </a:rPr>
              <a:t>. Int. J. of </a:t>
            </a:r>
            <a:r>
              <a:rPr lang="en-US" sz="1400" i="1" dirty="0" err="1">
                <a:solidFill>
                  <a:srgbClr val="333333"/>
                </a:solidFill>
                <a:latin typeface="Times New Roman" panose="02020603050405020304" pitchFamily="18" charset="0"/>
              </a:rPr>
              <a:t>Comput</a:t>
            </a:r>
            <a:r>
              <a:rPr lang="en-US" sz="1400" i="1" dirty="0">
                <a:solidFill>
                  <a:srgbClr val="333333"/>
                </a:solidFill>
                <a:latin typeface="Times New Roman" panose="02020603050405020304" pitchFamily="18" charset="0"/>
              </a:rPr>
              <a:t>. Vis</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128</a:t>
            </a:r>
            <a:r>
              <a:rPr lang="en-US" sz="1400" dirty="0">
                <a:solidFill>
                  <a:srgbClr val="333333"/>
                </a:solidFill>
                <a:latin typeface="Times New Roman" panose="02020603050405020304" pitchFamily="18" charset="0"/>
              </a:rPr>
              <a:t>, 336-359, https://doi.org/10.1007/s11263-019-01228-7.</a:t>
            </a:r>
          </a:p>
          <a:p>
            <a:pPr marL="0" indent="0">
              <a:buNone/>
            </a:pPr>
            <a:r>
              <a:rPr lang="en-US" sz="1400" dirty="0" err="1">
                <a:solidFill>
                  <a:srgbClr val="333333"/>
                </a:solidFill>
                <a:latin typeface="Times New Roman" panose="02020603050405020304" pitchFamily="18" charset="0"/>
              </a:rPr>
              <a:t>Westerling</a:t>
            </a:r>
            <a:r>
              <a:rPr lang="en-US" sz="1400" dirty="0">
                <a:solidFill>
                  <a:srgbClr val="333333"/>
                </a:solidFill>
                <a:latin typeface="Times New Roman" panose="02020603050405020304" pitchFamily="18" charset="0"/>
              </a:rPr>
              <a:t>, A. L., 2016: Increasing western US forest wildfire activity: Sensitivity to changes in the timing of spring. </a:t>
            </a:r>
            <a:r>
              <a:rPr lang="en-US" sz="1400" i="1" dirty="0">
                <a:solidFill>
                  <a:srgbClr val="333333"/>
                </a:solidFill>
                <a:latin typeface="Times New Roman" panose="02020603050405020304" pitchFamily="18" charset="0"/>
              </a:rPr>
              <a:t>Phil. Trans. R. Soc. B</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371</a:t>
            </a:r>
            <a:r>
              <a:rPr lang="en-US" sz="1400" dirty="0">
                <a:solidFill>
                  <a:srgbClr val="333333"/>
                </a:solidFill>
                <a:latin typeface="Times New Roman" panose="02020603050405020304" pitchFamily="18" charset="0"/>
              </a:rPr>
              <a:t>, http://doi.org/10.1098/rstb.2015.0178.</a:t>
            </a:r>
          </a:p>
        </p:txBody>
      </p:sp>
      <p:sp>
        <p:nvSpPr>
          <p:cNvPr id="5" name="Slide Number Placeholder 4">
            <a:extLst>
              <a:ext uri="{FF2B5EF4-FFF2-40B4-BE49-F238E27FC236}">
                <a16:creationId xmlns:a16="http://schemas.microsoft.com/office/drawing/2014/main" id="{EAE644AF-F823-4007-A6FC-20BF8B8F6E67}"/>
              </a:ext>
            </a:extLst>
          </p:cNvPr>
          <p:cNvSpPr>
            <a:spLocks noGrp="1"/>
          </p:cNvSpPr>
          <p:nvPr>
            <p:ph type="sldNum" sz="quarter" idx="12"/>
          </p:nvPr>
        </p:nvSpPr>
        <p:spPr/>
        <p:txBody>
          <a:bodyPr/>
          <a:lstStyle/>
          <a:p>
            <a:fld id="{AF4D027A-17B0-474A-83E6-AC6C4126B5AA}" type="slidenum">
              <a:rPr lang="en-US" smtClean="0"/>
              <a:t>23</a:t>
            </a:fld>
            <a:endParaRPr lang="en-US"/>
          </a:p>
        </p:txBody>
      </p:sp>
    </p:spTree>
    <p:extLst>
      <p:ext uri="{BB962C8B-B14F-4D97-AF65-F5344CB8AC3E}">
        <p14:creationId xmlns:p14="http://schemas.microsoft.com/office/powerpoint/2010/main" val="256369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18-0A04-4D72-AC5A-DC5D883A8EDF}"/>
              </a:ext>
            </a:extLst>
          </p:cNvPr>
          <p:cNvSpPr>
            <a:spLocks noGrp="1"/>
          </p:cNvSpPr>
          <p:nvPr>
            <p:ph type="title"/>
          </p:nvPr>
        </p:nvSpPr>
        <p:spPr/>
        <p:txBody>
          <a:bodyPr/>
          <a:lstStyle/>
          <a:p>
            <a:r>
              <a:rPr lang="en-US" dirty="0"/>
              <a:t>Current Orographic Downscaling Method</a:t>
            </a:r>
          </a:p>
        </p:txBody>
      </p:sp>
      <p:sp>
        <p:nvSpPr>
          <p:cNvPr id="3" name="Content Placeholder 2">
            <a:extLst>
              <a:ext uri="{FF2B5EF4-FFF2-40B4-BE49-F238E27FC236}">
                <a16:creationId xmlns:a16="http://schemas.microsoft.com/office/drawing/2014/main" id="{2C43C5DE-22C2-4AB9-B387-DE16F1FA92B5}"/>
              </a:ext>
            </a:extLst>
          </p:cNvPr>
          <p:cNvSpPr>
            <a:spLocks noGrp="1"/>
          </p:cNvSpPr>
          <p:nvPr>
            <p:ph idx="1"/>
          </p:nvPr>
        </p:nvSpPr>
        <p:spPr>
          <a:xfrm>
            <a:off x="1143000" y="1593669"/>
            <a:ext cx="5247861" cy="3415653"/>
          </a:xfrm>
        </p:spPr>
        <p:txBody>
          <a:bodyPr>
            <a:normAutofit lnSpcReduction="10000"/>
          </a:bodyPr>
          <a:lstStyle/>
          <a:p>
            <a:pPr marL="45720" indent="0">
              <a:buNone/>
            </a:pPr>
            <a:r>
              <a:rPr lang="en-US" dirty="0"/>
              <a:t>Precipitation-elevation Regressions on Independent Slopes Model (PRISM)</a:t>
            </a:r>
          </a:p>
          <a:p>
            <a:r>
              <a:rPr lang="en-US" dirty="0"/>
              <a:t>Downscales using the climatological distribution of precipitation with elevation</a:t>
            </a:r>
          </a:p>
          <a:p>
            <a:r>
              <a:rPr lang="en-US" dirty="0"/>
              <a:t>Downscales the GEFS from ~33 km to ~800 m horizontal resolution</a:t>
            </a:r>
          </a:p>
          <a:p>
            <a:r>
              <a:rPr lang="en-US" dirty="0"/>
              <a:t>Does not account for event-to-event variability of precipitation</a:t>
            </a:r>
          </a:p>
        </p:txBody>
      </p:sp>
      <p:sp>
        <p:nvSpPr>
          <p:cNvPr id="4" name="Footer Placeholder 3">
            <a:extLst>
              <a:ext uri="{FF2B5EF4-FFF2-40B4-BE49-F238E27FC236}">
                <a16:creationId xmlns:a16="http://schemas.microsoft.com/office/drawing/2014/main" id="{CEC089DD-ACDD-44F7-9497-9D918AEF2EBF}"/>
              </a:ext>
            </a:extLst>
          </p:cNvPr>
          <p:cNvSpPr>
            <a:spLocks noGrp="1"/>
          </p:cNvSpPr>
          <p:nvPr>
            <p:ph type="ftr" sz="quarter" idx="11"/>
          </p:nvPr>
        </p:nvSpPr>
        <p:spPr/>
        <p:txBody>
          <a:bodyPr/>
          <a:lstStyle/>
          <a:p>
            <a:r>
              <a:rPr lang="en-US" dirty="0"/>
              <a:t>(Lewis et al. 2017; Daly et al. 1994)</a:t>
            </a:r>
          </a:p>
        </p:txBody>
      </p:sp>
      <p:sp>
        <p:nvSpPr>
          <p:cNvPr id="5" name="Slide Number Placeholder 4">
            <a:extLst>
              <a:ext uri="{FF2B5EF4-FFF2-40B4-BE49-F238E27FC236}">
                <a16:creationId xmlns:a16="http://schemas.microsoft.com/office/drawing/2014/main" id="{61F8DF31-F14E-412E-A674-B882B8EB74C0}"/>
              </a:ext>
            </a:extLst>
          </p:cNvPr>
          <p:cNvSpPr>
            <a:spLocks noGrp="1"/>
          </p:cNvSpPr>
          <p:nvPr>
            <p:ph type="sldNum" sz="quarter" idx="12"/>
          </p:nvPr>
        </p:nvSpPr>
        <p:spPr/>
        <p:txBody>
          <a:bodyPr/>
          <a:lstStyle/>
          <a:p>
            <a:fld id="{9D565558-D274-4E10-A67C-F1A757CE32D6}" type="slidenum">
              <a:rPr lang="en-US" smtClean="0"/>
              <a:t>3</a:t>
            </a:fld>
            <a:endParaRPr lang="en-US" dirty="0"/>
          </a:p>
        </p:txBody>
      </p:sp>
      <p:pic>
        <p:nvPicPr>
          <p:cNvPr id="2050" name="Picture 2" descr="Fig. 1.">
            <a:extLst>
              <a:ext uri="{FF2B5EF4-FFF2-40B4-BE49-F238E27FC236}">
                <a16:creationId xmlns:a16="http://schemas.microsoft.com/office/drawing/2014/main" id="{FA11F6AD-0C0D-48CD-8568-47AED1E94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557" y="1549808"/>
            <a:ext cx="4595800" cy="3913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DDFC43-A86B-4410-9952-F95676206B29}"/>
              </a:ext>
            </a:extLst>
          </p:cNvPr>
          <p:cNvSpPr txBox="1"/>
          <p:nvPr/>
        </p:nvSpPr>
        <p:spPr>
          <a:xfrm>
            <a:off x="6093460" y="5463440"/>
            <a:ext cx="5585454" cy="830997"/>
          </a:xfrm>
          <a:prstGeom prst="rect">
            <a:avLst/>
          </a:prstGeom>
          <a:noFill/>
        </p:spPr>
        <p:txBody>
          <a:bodyPr wrap="square" rtlCol="0">
            <a:spAutoFit/>
          </a:bodyPr>
          <a:lstStyle/>
          <a:p>
            <a:r>
              <a:rPr lang="en-US" sz="1600" dirty="0"/>
              <a:t>Fig. 24 Jan 2016 PRISM climatological precipitation (a), smoothed precipitation (b), downscaling ratio (c), 24 Jan 2016 GEFS forecast (d), interpolated GEFS forecast (e), downscaled precipitation (f).</a:t>
            </a:r>
          </a:p>
        </p:txBody>
      </p:sp>
    </p:spTree>
    <p:extLst>
      <p:ext uri="{BB962C8B-B14F-4D97-AF65-F5344CB8AC3E}">
        <p14:creationId xmlns:p14="http://schemas.microsoft.com/office/powerpoint/2010/main" val="139896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BACC-E0AB-4798-9D68-ECE680BFD7B1}"/>
              </a:ext>
            </a:extLst>
          </p:cNvPr>
          <p:cNvSpPr>
            <a:spLocks noGrp="1"/>
          </p:cNvSpPr>
          <p:nvPr>
            <p:ph type="title"/>
          </p:nvPr>
        </p:nvSpPr>
        <p:spPr>
          <a:xfrm>
            <a:off x="581193" y="548640"/>
            <a:ext cx="3657601" cy="731520"/>
          </a:xfrm>
        </p:spPr>
        <p:txBody>
          <a:bodyPr>
            <a:noAutofit/>
          </a:bodyPr>
          <a:lstStyle/>
          <a:p>
            <a:pPr algn="ctr"/>
            <a:r>
              <a:rPr lang="en-US" sz="2800" dirty="0"/>
              <a:t>Precipitation and Terrain</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79C2327A-883F-460C-950C-5B53F2B0D908}"/>
                  </a:ext>
                </a:extLst>
              </p:cNvPr>
              <p:cNvSpPr>
                <a:spLocks noGrp="1"/>
              </p:cNvSpPr>
              <p:nvPr>
                <p:ph sz="quarter" idx="4"/>
              </p:nvPr>
            </p:nvSpPr>
            <p:spPr>
              <a:xfrm>
                <a:off x="7953206" y="1549084"/>
                <a:ext cx="3657600" cy="4577396"/>
              </a:xfrm>
            </p:spPr>
            <p:txBody>
              <a:bodyPr>
                <a:noAutofit/>
              </a:bodyPr>
              <a:lstStyle/>
              <a:p>
                <a:pPr marL="45720" indent="0">
                  <a:buNone/>
                </a:pPr>
                <a:r>
                  <a:rPr lang="en-US" sz="1800" dirty="0"/>
                  <a:t>Linear regression of the precipitation-elevation relationship</a:t>
                </a:r>
              </a:p>
              <a:p>
                <a:pPr marL="4572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oMath>
                  </m:oMathPara>
                </a14:m>
                <a:endParaRPr lang="en-US" sz="2000" dirty="0"/>
              </a:p>
            </p:txBody>
          </p:sp>
        </mc:Choice>
        <mc:Fallback>
          <p:sp>
            <p:nvSpPr>
              <p:cNvPr id="10" name="Content Placeholder 9">
                <a:extLst>
                  <a:ext uri="{FF2B5EF4-FFF2-40B4-BE49-F238E27FC236}">
                    <a16:creationId xmlns:a16="http://schemas.microsoft.com/office/drawing/2014/main" id="{79C2327A-883F-460C-950C-5B53F2B0D908}"/>
                  </a:ext>
                </a:extLst>
              </p:cNvPr>
              <p:cNvSpPr>
                <a:spLocks noGrp="1" noRot="1" noChangeAspect="1" noMove="1" noResize="1" noEditPoints="1" noAdjustHandles="1" noChangeArrowheads="1" noChangeShapeType="1" noTextEdit="1"/>
              </p:cNvSpPr>
              <p:nvPr>
                <p:ph sz="quarter" idx="4"/>
              </p:nvPr>
            </p:nvSpPr>
            <p:spPr>
              <a:xfrm>
                <a:off x="7953206" y="1549084"/>
                <a:ext cx="3657600" cy="4577396"/>
              </a:xfrm>
              <a:blipFill>
                <a:blip r:embed="rId2"/>
                <a:stretch>
                  <a:fillRect l="-167" t="-66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DDA98DB-1915-4B6E-A01C-0444246AC0FE}"/>
              </a:ext>
            </a:extLst>
          </p:cNvPr>
          <p:cNvSpPr>
            <a:spLocks noGrp="1"/>
          </p:cNvSpPr>
          <p:nvPr>
            <p:ph type="ftr" sz="quarter" idx="11"/>
          </p:nvPr>
        </p:nvSpPr>
        <p:spPr/>
        <p:txBody>
          <a:bodyPr/>
          <a:lstStyle/>
          <a:p>
            <a:r>
              <a:rPr lang="en-US" dirty="0"/>
              <a:t>(Bohne et al. 2020)</a:t>
            </a:r>
          </a:p>
        </p:txBody>
      </p:sp>
      <p:sp>
        <p:nvSpPr>
          <p:cNvPr id="5" name="Slide Number Placeholder 4">
            <a:extLst>
              <a:ext uri="{FF2B5EF4-FFF2-40B4-BE49-F238E27FC236}">
                <a16:creationId xmlns:a16="http://schemas.microsoft.com/office/drawing/2014/main" id="{3D6EF1C6-2F21-428E-AEA1-A01DB212F4D5}"/>
              </a:ext>
            </a:extLst>
          </p:cNvPr>
          <p:cNvSpPr>
            <a:spLocks noGrp="1"/>
          </p:cNvSpPr>
          <p:nvPr>
            <p:ph type="sldNum" sz="quarter" idx="12"/>
          </p:nvPr>
        </p:nvSpPr>
        <p:spPr/>
        <p:txBody>
          <a:bodyPr/>
          <a:lstStyle/>
          <a:p>
            <a:fld id="{9D565558-D274-4E10-A67C-F1A757CE32D6}" type="slidenum">
              <a:rPr lang="en-US" smtClean="0"/>
              <a:t>4</a:t>
            </a:fld>
            <a:endParaRPr lang="en-US" dirty="0"/>
          </a:p>
        </p:txBody>
      </p:sp>
      <p:sp>
        <p:nvSpPr>
          <p:cNvPr id="7" name="TextBox 6">
            <a:extLst>
              <a:ext uri="{FF2B5EF4-FFF2-40B4-BE49-F238E27FC236}">
                <a16:creationId xmlns:a16="http://schemas.microsoft.com/office/drawing/2014/main" id="{7B0FCDBA-882C-42B4-B48A-AA7A10BC3623}"/>
              </a:ext>
            </a:extLst>
          </p:cNvPr>
          <p:cNvSpPr txBox="1"/>
          <p:nvPr/>
        </p:nvSpPr>
        <p:spPr>
          <a:xfrm>
            <a:off x="4424409" y="3960660"/>
            <a:ext cx="3318091" cy="338554"/>
          </a:xfrm>
          <a:prstGeom prst="rect">
            <a:avLst/>
          </a:prstGeom>
          <a:noFill/>
        </p:spPr>
        <p:txBody>
          <a:bodyPr wrap="square" rtlCol="0">
            <a:spAutoFit/>
          </a:bodyPr>
          <a:lstStyle/>
          <a:p>
            <a:r>
              <a:rPr lang="en-US" sz="1600" dirty="0">
                <a:solidFill>
                  <a:schemeClr val="tx2"/>
                </a:solidFill>
              </a:rPr>
              <a:t>Fig. Northern Utah Facets</a:t>
            </a:r>
          </a:p>
        </p:txBody>
      </p:sp>
      <p:pic>
        <p:nvPicPr>
          <p:cNvPr id="9" name="Picture 8">
            <a:extLst>
              <a:ext uri="{FF2B5EF4-FFF2-40B4-BE49-F238E27FC236}">
                <a16:creationId xmlns:a16="http://schemas.microsoft.com/office/drawing/2014/main" id="{AB2AA995-ADE9-4460-A9FE-629FC8E9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954" y="4304610"/>
            <a:ext cx="3318091" cy="2090794"/>
          </a:xfrm>
          <a:prstGeom prst="rect">
            <a:avLst/>
          </a:prstGeom>
        </p:spPr>
      </p:pic>
      <p:sp>
        <p:nvSpPr>
          <p:cNvPr id="13" name="TextBox 12">
            <a:extLst>
              <a:ext uri="{FF2B5EF4-FFF2-40B4-BE49-F238E27FC236}">
                <a16:creationId xmlns:a16="http://schemas.microsoft.com/office/drawing/2014/main" id="{F2E7180D-4205-4C31-B9CA-C5E859FBD1C9}"/>
              </a:ext>
            </a:extLst>
          </p:cNvPr>
          <p:cNvSpPr txBox="1"/>
          <p:nvPr/>
        </p:nvSpPr>
        <p:spPr>
          <a:xfrm>
            <a:off x="8374618" y="3337160"/>
            <a:ext cx="2872822" cy="646331"/>
          </a:xfrm>
          <a:prstGeom prst="rect">
            <a:avLst/>
          </a:prstGeom>
          <a:noFill/>
        </p:spPr>
        <p:txBody>
          <a:bodyPr wrap="square" anchor="b">
            <a:spAutoFit/>
          </a:bodyPr>
          <a:lstStyle/>
          <a:p>
            <a:pPr algn="ctr"/>
            <a:r>
              <a:rPr lang="en-US" sz="1800" dirty="0">
                <a:solidFill>
                  <a:schemeClr val="tx2"/>
                </a:solidFill>
              </a:rPr>
              <a:t>Fig. Precipitation-elevation regression</a:t>
            </a:r>
            <a:endParaRPr lang="en-US" dirty="0">
              <a:solidFill>
                <a:schemeClr val="tx2"/>
              </a:solidFill>
            </a:endParaRPr>
          </a:p>
        </p:txBody>
      </p:sp>
      <p:sp>
        <p:nvSpPr>
          <p:cNvPr id="16" name="Content Placeholder 15">
            <a:extLst>
              <a:ext uri="{FF2B5EF4-FFF2-40B4-BE49-F238E27FC236}">
                <a16:creationId xmlns:a16="http://schemas.microsoft.com/office/drawing/2014/main" id="{80AB8D32-EB8C-43CF-AB09-DA67C2A14D93}"/>
              </a:ext>
            </a:extLst>
          </p:cNvPr>
          <p:cNvSpPr>
            <a:spLocks noGrp="1"/>
          </p:cNvSpPr>
          <p:nvPr>
            <p:ph sz="half" idx="2"/>
          </p:nvPr>
        </p:nvSpPr>
        <p:spPr>
          <a:xfrm>
            <a:off x="581194" y="1549084"/>
            <a:ext cx="3657600" cy="4577396"/>
          </a:xfrm>
        </p:spPr>
        <p:txBody>
          <a:bodyPr>
            <a:normAutofit/>
          </a:bodyPr>
          <a:lstStyle/>
          <a:p>
            <a:pPr marL="45720" indent="0">
              <a:buNone/>
            </a:pPr>
            <a:r>
              <a:rPr lang="en-US" sz="1800" dirty="0"/>
              <a:t>Global Historical Climatology Network-Daily</a:t>
            </a:r>
          </a:p>
          <a:p>
            <a:r>
              <a:rPr lang="en-US" sz="1800" dirty="0"/>
              <a:t>1979-2018</a:t>
            </a:r>
          </a:p>
          <a:p>
            <a:pPr marL="45720" indent="0">
              <a:buNone/>
            </a:pPr>
            <a:r>
              <a:rPr lang="en-US" sz="1800" dirty="0"/>
              <a:t>Global 30 Arc-Second Elevation (GTOPO30)</a:t>
            </a:r>
          </a:p>
          <a:p>
            <a:r>
              <a:rPr lang="en-US" sz="1800" dirty="0"/>
              <a:t>Drawn to approximately 4-km resolution</a:t>
            </a:r>
          </a:p>
          <a:p>
            <a:endParaRPr lang="en-US" dirty="0"/>
          </a:p>
        </p:txBody>
      </p:sp>
      <p:sp>
        <p:nvSpPr>
          <p:cNvPr id="18" name="Content Placeholder 9">
            <a:extLst>
              <a:ext uri="{FF2B5EF4-FFF2-40B4-BE49-F238E27FC236}">
                <a16:creationId xmlns:a16="http://schemas.microsoft.com/office/drawing/2014/main" id="{591F707C-B32C-47F5-9C18-6A5EEB50FD92}"/>
              </a:ext>
            </a:extLst>
          </p:cNvPr>
          <p:cNvSpPr txBox="1">
            <a:spLocks/>
          </p:cNvSpPr>
          <p:nvPr/>
        </p:nvSpPr>
        <p:spPr>
          <a:xfrm>
            <a:off x="4267200" y="1549084"/>
            <a:ext cx="3657600" cy="457739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5720" indent="0">
              <a:buNone/>
            </a:pPr>
            <a:r>
              <a:rPr lang="en-US" sz="1800" dirty="0"/>
              <a:t>Terrain orientations are binned into 8 secondary intercardinal coordinates</a:t>
            </a:r>
          </a:p>
          <a:p>
            <a:r>
              <a:rPr lang="en-US" sz="1800" dirty="0"/>
              <a:t>Regions deemed flat are removed</a:t>
            </a:r>
          </a:p>
          <a:p>
            <a:r>
              <a:rPr lang="en-US" sz="1800" dirty="0"/>
              <a:t>Regions with the same orientation are called facets</a:t>
            </a:r>
          </a:p>
          <a:p>
            <a:pPr marL="0" indent="0">
              <a:buFont typeface="Wingdings 2" panose="05020102010507070707" pitchFamily="18" charset="2"/>
              <a:buNone/>
            </a:pPr>
            <a:endParaRPr lang="en-US" dirty="0"/>
          </a:p>
        </p:txBody>
      </p:sp>
      <p:sp>
        <p:nvSpPr>
          <p:cNvPr id="21" name="Title 1">
            <a:extLst>
              <a:ext uri="{FF2B5EF4-FFF2-40B4-BE49-F238E27FC236}">
                <a16:creationId xmlns:a16="http://schemas.microsoft.com/office/drawing/2014/main" id="{71922FA8-BEA6-4F73-A49E-04942C5ABB94}"/>
              </a:ext>
            </a:extLst>
          </p:cNvPr>
          <p:cNvSpPr txBox="1">
            <a:spLocks/>
          </p:cNvSpPr>
          <p:nvPr/>
        </p:nvSpPr>
        <p:spPr>
          <a:xfrm>
            <a:off x="4267200" y="548640"/>
            <a:ext cx="3657601" cy="7315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Faceting Algorithm</a:t>
            </a:r>
          </a:p>
        </p:txBody>
      </p:sp>
      <p:sp>
        <p:nvSpPr>
          <p:cNvPr id="22" name="Title 1">
            <a:extLst>
              <a:ext uri="{FF2B5EF4-FFF2-40B4-BE49-F238E27FC236}">
                <a16:creationId xmlns:a16="http://schemas.microsoft.com/office/drawing/2014/main" id="{4F2C6989-2459-4414-8B47-111BA21891C8}"/>
              </a:ext>
            </a:extLst>
          </p:cNvPr>
          <p:cNvSpPr txBox="1">
            <a:spLocks/>
          </p:cNvSpPr>
          <p:nvPr/>
        </p:nvSpPr>
        <p:spPr>
          <a:xfrm>
            <a:off x="7953206" y="548640"/>
            <a:ext cx="3657601" cy="7315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t>Orographic Precipitation Gradients (OPG)</a:t>
            </a:r>
          </a:p>
        </p:txBody>
      </p:sp>
      <p:pic>
        <p:nvPicPr>
          <p:cNvPr id="25" name="Picture 24">
            <a:extLst>
              <a:ext uri="{FF2B5EF4-FFF2-40B4-BE49-F238E27FC236}">
                <a16:creationId xmlns:a16="http://schemas.microsoft.com/office/drawing/2014/main" id="{760711AC-BA6E-4330-94DC-E67FC29CE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230" y="4136548"/>
            <a:ext cx="2654253" cy="2261554"/>
          </a:xfrm>
          <a:prstGeom prst="rect">
            <a:avLst/>
          </a:prstGeom>
        </p:spPr>
      </p:pic>
      <p:pic>
        <p:nvPicPr>
          <p:cNvPr id="26" name="Picture 25">
            <a:extLst>
              <a:ext uri="{FF2B5EF4-FFF2-40B4-BE49-F238E27FC236}">
                <a16:creationId xmlns:a16="http://schemas.microsoft.com/office/drawing/2014/main" id="{657FE85E-1073-4F1A-9D4D-239BDA843761}"/>
              </a:ext>
            </a:extLst>
          </p:cNvPr>
          <p:cNvPicPr>
            <a:picLocks noChangeAspect="1"/>
          </p:cNvPicPr>
          <p:nvPr/>
        </p:nvPicPr>
        <p:blipFill rotWithShape="1">
          <a:blip r:embed="rId5">
            <a:extLst>
              <a:ext uri="{28A0092B-C50C-407E-A947-70E740481C1C}">
                <a14:useLocalDpi xmlns:a14="http://schemas.microsoft.com/office/drawing/2010/main" val="0"/>
              </a:ext>
            </a:extLst>
          </a:blip>
          <a:srcRect t="1713" r="53849" b="49113"/>
          <a:stretch/>
        </p:blipFill>
        <p:spPr>
          <a:xfrm>
            <a:off x="8291983" y="4017462"/>
            <a:ext cx="2955457" cy="2377942"/>
          </a:xfrm>
          <a:prstGeom prst="rect">
            <a:avLst/>
          </a:prstGeom>
        </p:spPr>
      </p:pic>
      <p:sp>
        <p:nvSpPr>
          <p:cNvPr id="27" name="TextBox 26">
            <a:extLst>
              <a:ext uri="{FF2B5EF4-FFF2-40B4-BE49-F238E27FC236}">
                <a16:creationId xmlns:a16="http://schemas.microsoft.com/office/drawing/2014/main" id="{9061ABED-0B44-4E35-BA99-50AC6434DBE5}"/>
              </a:ext>
            </a:extLst>
          </p:cNvPr>
          <p:cNvSpPr txBox="1"/>
          <p:nvPr/>
        </p:nvSpPr>
        <p:spPr>
          <a:xfrm>
            <a:off x="217824" y="4075516"/>
            <a:ext cx="1236406" cy="2308324"/>
          </a:xfrm>
          <a:prstGeom prst="rect">
            <a:avLst/>
          </a:prstGeom>
          <a:noFill/>
        </p:spPr>
        <p:txBody>
          <a:bodyPr wrap="square" rtlCol="0">
            <a:spAutoFit/>
          </a:bodyPr>
          <a:lstStyle/>
          <a:p>
            <a:r>
              <a:rPr lang="en-US" sz="1600" dirty="0">
                <a:solidFill>
                  <a:schemeClr val="tx1">
                    <a:lumMod val="75000"/>
                    <a:lumOff val="25000"/>
                  </a:schemeClr>
                </a:solidFill>
              </a:rPr>
              <a:t>Fig. GHCN-Daily </a:t>
            </a:r>
            <a:r>
              <a:rPr lang="en-US" sz="1600" dirty="0" err="1">
                <a:solidFill>
                  <a:schemeClr val="tx1">
                    <a:lumMod val="75000"/>
                    <a:lumOff val="25000"/>
                  </a:schemeClr>
                </a:solidFill>
              </a:rPr>
              <a:t>mesonet</a:t>
            </a:r>
            <a:r>
              <a:rPr lang="en-US" sz="1600" dirty="0">
                <a:solidFill>
                  <a:schemeClr val="tx1">
                    <a:lumMod val="75000"/>
                    <a:lumOff val="25000"/>
                  </a:schemeClr>
                </a:solidFill>
              </a:rPr>
              <a:t> locations (pink) and 4-km resolution terrain (shaded)</a:t>
            </a:r>
          </a:p>
        </p:txBody>
      </p:sp>
      <p:cxnSp>
        <p:nvCxnSpPr>
          <p:cNvPr id="29" name="Straight Arrow Connector 28">
            <a:extLst>
              <a:ext uri="{FF2B5EF4-FFF2-40B4-BE49-F238E27FC236}">
                <a16:creationId xmlns:a16="http://schemas.microsoft.com/office/drawing/2014/main" id="{020AE501-9E82-493E-BA50-5C07CEC7DBC4}"/>
              </a:ext>
            </a:extLst>
          </p:cNvPr>
          <p:cNvCxnSpPr>
            <a:cxnSpLocks/>
          </p:cNvCxnSpPr>
          <p:nvPr/>
        </p:nvCxnSpPr>
        <p:spPr>
          <a:xfrm>
            <a:off x="3964006" y="930442"/>
            <a:ext cx="4572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A28305-A5B7-4005-BC32-E829AF5D699C}"/>
              </a:ext>
            </a:extLst>
          </p:cNvPr>
          <p:cNvCxnSpPr>
            <a:cxnSpLocks/>
          </p:cNvCxnSpPr>
          <p:nvPr/>
        </p:nvCxnSpPr>
        <p:spPr>
          <a:xfrm>
            <a:off x="7696200" y="930442"/>
            <a:ext cx="4572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5EC3-C2C7-4B58-8FA0-5090DB4A2A3B}"/>
              </a:ext>
            </a:extLst>
          </p:cNvPr>
          <p:cNvSpPr>
            <a:spLocks noGrp="1"/>
          </p:cNvSpPr>
          <p:nvPr>
            <p:ph type="title"/>
          </p:nvPr>
        </p:nvSpPr>
        <p:spPr/>
        <p:txBody>
          <a:bodyPr/>
          <a:lstStyle/>
          <a:p>
            <a:r>
              <a:rPr lang="en-US" dirty="0"/>
              <a:t>Predictor Dataset</a:t>
            </a:r>
          </a:p>
        </p:txBody>
      </p:sp>
      <p:sp>
        <p:nvSpPr>
          <p:cNvPr id="3" name="Content Placeholder 2">
            <a:extLst>
              <a:ext uri="{FF2B5EF4-FFF2-40B4-BE49-F238E27FC236}">
                <a16:creationId xmlns:a16="http://schemas.microsoft.com/office/drawing/2014/main" id="{EFD9DAD6-45FC-4CEB-A231-0FC41AD430E2}"/>
              </a:ext>
            </a:extLst>
          </p:cNvPr>
          <p:cNvSpPr>
            <a:spLocks noGrp="1"/>
          </p:cNvSpPr>
          <p:nvPr>
            <p:ph idx="1"/>
          </p:nvPr>
        </p:nvSpPr>
        <p:spPr>
          <a:xfrm>
            <a:off x="705680" y="2061263"/>
            <a:ext cx="5066470" cy="4034737"/>
          </a:xfrm>
        </p:spPr>
        <p:txBody>
          <a:bodyPr/>
          <a:lstStyle/>
          <a:p>
            <a:pPr marL="45720" indent="0">
              <a:buNone/>
            </a:pPr>
            <a:r>
              <a:rPr lang="en-US" dirty="0"/>
              <a:t>ECMWF ERA5 at 0.5° Grid-Spacing</a:t>
            </a:r>
          </a:p>
          <a:p>
            <a:pPr marL="45720" indent="0">
              <a:buNone/>
            </a:pPr>
            <a:endParaRPr lang="en-US" dirty="0"/>
          </a:p>
          <a:p>
            <a:endParaRPr lang="en-US" dirty="0"/>
          </a:p>
        </p:txBody>
      </p:sp>
      <p:sp>
        <p:nvSpPr>
          <p:cNvPr id="4" name="Slide Number Placeholder 3">
            <a:extLst>
              <a:ext uri="{FF2B5EF4-FFF2-40B4-BE49-F238E27FC236}">
                <a16:creationId xmlns:a16="http://schemas.microsoft.com/office/drawing/2014/main" id="{FFDA5AD7-DA97-44A2-9C11-45DC5C4A604F}"/>
              </a:ext>
            </a:extLst>
          </p:cNvPr>
          <p:cNvSpPr>
            <a:spLocks noGrp="1"/>
          </p:cNvSpPr>
          <p:nvPr>
            <p:ph type="sldNum" sz="quarter" idx="12"/>
          </p:nvPr>
        </p:nvSpPr>
        <p:spPr/>
        <p:txBody>
          <a:bodyPr/>
          <a:lstStyle/>
          <a:p>
            <a:fld id="{9D565558-D274-4E10-A67C-F1A757CE32D6}" type="slidenum">
              <a:rPr lang="en-US" smtClean="0"/>
              <a:t>5</a:t>
            </a:fld>
            <a:endParaRPr lang="en-US"/>
          </a:p>
        </p:txBody>
      </p:sp>
      <p:sp>
        <p:nvSpPr>
          <p:cNvPr id="5" name="Footer Placeholder 4">
            <a:extLst>
              <a:ext uri="{FF2B5EF4-FFF2-40B4-BE49-F238E27FC236}">
                <a16:creationId xmlns:a16="http://schemas.microsoft.com/office/drawing/2014/main" id="{D4C1E265-EB34-4344-9A21-78A824A2D84A}"/>
              </a:ext>
            </a:extLst>
          </p:cNvPr>
          <p:cNvSpPr>
            <a:spLocks noGrp="1"/>
          </p:cNvSpPr>
          <p:nvPr>
            <p:ph type="ftr" sz="quarter" idx="11"/>
          </p:nvPr>
        </p:nvSpPr>
        <p:spPr/>
        <p:txBody>
          <a:bodyPr/>
          <a:lstStyle/>
          <a:p>
            <a:r>
              <a:rPr lang="en-US" dirty="0"/>
              <a:t>(</a:t>
            </a:r>
            <a:r>
              <a:rPr lang="en-US" dirty="0" err="1"/>
              <a:t>Hersbach</a:t>
            </a:r>
            <a:r>
              <a:rPr lang="en-US" dirty="0"/>
              <a:t> et al. 2023a; </a:t>
            </a:r>
            <a:r>
              <a:rPr lang="en-US" dirty="0" err="1"/>
              <a:t>Hersbach</a:t>
            </a:r>
            <a:r>
              <a:rPr lang="en-US" dirty="0"/>
              <a:t> et al. 2023b)</a:t>
            </a:r>
          </a:p>
        </p:txBody>
      </p:sp>
      <p:graphicFrame>
        <p:nvGraphicFramePr>
          <p:cNvPr id="6" name="Table 6">
            <a:extLst>
              <a:ext uri="{FF2B5EF4-FFF2-40B4-BE49-F238E27FC236}">
                <a16:creationId xmlns:a16="http://schemas.microsoft.com/office/drawing/2014/main" id="{F227889A-81E0-4EDB-9EA2-5D037851F3C0}"/>
              </a:ext>
            </a:extLst>
          </p:cNvPr>
          <p:cNvGraphicFramePr>
            <a:graphicFrameLocks noGrp="1"/>
          </p:cNvGraphicFramePr>
          <p:nvPr>
            <p:extLst>
              <p:ext uri="{D42A27DB-BD31-4B8C-83A1-F6EECF244321}">
                <p14:modId xmlns:p14="http://schemas.microsoft.com/office/powerpoint/2010/main" val="1779263723"/>
              </p:ext>
            </p:extLst>
          </p:nvPr>
        </p:nvGraphicFramePr>
        <p:xfrm>
          <a:off x="705679" y="2535670"/>
          <a:ext cx="5066471" cy="2834640"/>
        </p:xfrm>
        <a:graphic>
          <a:graphicData uri="http://schemas.openxmlformats.org/drawingml/2006/table">
            <a:tbl>
              <a:tblPr firstRow="1" bandRow="1">
                <a:tableStyleId>{0E3FDE45-AF77-4B5C-9715-49D594BDF05E}</a:tableStyleId>
              </a:tblPr>
              <a:tblGrid>
                <a:gridCol w="1955328">
                  <a:extLst>
                    <a:ext uri="{9D8B030D-6E8A-4147-A177-3AD203B41FA5}">
                      <a16:colId xmlns:a16="http://schemas.microsoft.com/office/drawing/2014/main" val="3161617240"/>
                    </a:ext>
                  </a:extLst>
                </a:gridCol>
                <a:gridCol w="3111143">
                  <a:extLst>
                    <a:ext uri="{9D8B030D-6E8A-4147-A177-3AD203B41FA5}">
                      <a16:colId xmlns:a16="http://schemas.microsoft.com/office/drawing/2014/main" val="3507310495"/>
                    </a:ext>
                  </a:extLst>
                </a:gridCol>
              </a:tblGrid>
              <a:tr h="194447">
                <a:tc>
                  <a:txBody>
                    <a:bodyPr/>
                    <a:lstStyle/>
                    <a:p>
                      <a:r>
                        <a:rPr lang="en-US" sz="1600" dirty="0"/>
                        <a:t>Variables</a:t>
                      </a:r>
                    </a:p>
                  </a:txBody>
                  <a:tcPr/>
                </a:tc>
                <a:tc>
                  <a:txBody>
                    <a:bodyPr/>
                    <a:lstStyle/>
                    <a:p>
                      <a:r>
                        <a:rPr lang="en-US" sz="1600" dirty="0"/>
                        <a:t>Levels (“Images”)</a:t>
                      </a:r>
                    </a:p>
                  </a:txBody>
                  <a:tcPr/>
                </a:tc>
                <a:extLst>
                  <a:ext uri="{0D108BD9-81ED-4DB2-BD59-A6C34878D82A}">
                    <a16:rowId xmlns:a16="http://schemas.microsoft.com/office/drawing/2014/main" val="1390549471"/>
                  </a:ext>
                </a:extLst>
              </a:tr>
              <a:tr h="194447">
                <a:tc>
                  <a:txBody>
                    <a:bodyPr/>
                    <a:lstStyle/>
                    <a:p>
                      <a:r>
                        <a:rPr lang="en-US" sz="1600" dirty="0"/>
                        <a:t>Integrated Vapor Transport</a:t>
                      </a:r>
                    </a:p>
                  </a:txBody>
                  <a:tcPr/>
                </a:tc>
                <a:tc>
                  <a:txBody>
                    <a:bodyPr/>
                    <a:lstStyle/>
                    <a:p>
                      <a:r>
                        <a:rPr lang="en-US" sz="1600" dirty="0"/>
                        <a:t>Formulated from Specific Humidity, U-Winds, and V-Winds</a:t>
                      </a:r>
                    </a:p>
                  </a:txBody>
                  <a:tcPr/>
                </a:tc>
                <a:extLst>
                  <a:ext uri="{0D108BD9-81ED-4DB2-BD59-A6C34878D82A}">
                    <a16:rowId xmlns:a16="http://schemas.microsoft.com/office/drawing/2014/main" val="3839221007"/>
                  </a:ext>
                </a:extLst>
              </a:tr>
              <a:tr h="194447">
                <a:tc>
                  <a:txBody>
                    <a:bodyPr/>
                    <a:lstStyle/>
                    <a:p>
                      <a:r>
                        <a:rPr lang="en-US" sz="1600" dirty="0"/>
                        <a:t>U-Winds</a:t>
                      </a:r>
                    </a:p>
                  </a:txBody>
                  <a:tcPr/>
                </a:tc>
                <a:tc>
                  <a:txBody>
                    <a:bodyPr/>
                    <a:lstStyle/>
                    <a:p>
                      <a:r>
                        <a:rPr lang="en-US" sz="1600" dirty="0"/>
                        <a:t>700 hPa</a:t>
                      </a:r>
                    </a:p>
                  </a:txBody>
                  <a:tcPr/>
                </a:tc>
                <a:extLst>
                  <a:ext uri="{0D108BD9-81ED-4DB2-BD59-A6C34878D82A}">
                    <a16:rowId xmlns:a16="http://schemas.microsoft.com/office/drawing/2014/main" val="2132511866"/>
                  </a:ext>
                </a:extLst>
              </a:tr>
              <a:tr h="194447">
                <a:tc>
                  <a:txBody>
                    <a:bodyPr/>
                    <a:lstStyle/>
                    <a:p>
                      <a:r>
                        <a:rPr lang="en-US" sz="1600" dirty="0"/>
                        <a:t>V-Winds</a:t>
                      </a:r>
                    </a:p>
                  </a:txBody>
                  <a:tcPr/>
                </a:tc>
                <a:tc>
                  <a:txBody>
                    <a:bodyPr/>
                    <a:lstStyle/>
                    <a:p>
                      <a:r>
                        <a:rPr lang="en-US" sz="1600" dirty="0"/>
                        <a:t>700 hPa</a:t>
                      </a:r>
                    </a:p>
                  </a:txBody>
                  <a:tcPr/>
                </a:tc>
                <a:extLst>
                  <a:ext uri="{0D108BD9-81ED-4DB2-BD59-A6C34878D82A}">
                    <a16:rowId xmlns:a16="http://schemas.microsoft.com/office/drawing/2014/main" val="4058138232"/>
                  </a:ext>
                </a:extLst>
              </a:tr>
              <a:tr h="194447">
                <a:tc>
                  <a:txBody>
                    <a:bodyPr/>
                    <a:lstStyle/>
                    <a:p>
                      <a:r>
                        <a:rPr lang="en-US" sz="1600" dirty="0"/>
                        <a:t>Geopotential Height</a:t>
                      </a:r>
                    </a:p>
                  </a:txBody>
                  <a:tcPr/>
                </a:tc>
                <a:tc>
                  <a:txBody>
                    <a:bodyPr/>
                    <a:lstStyle/>
                    <a:p>
                      <a:r>
                        <a:rPr lang="en-US" sz="1600" dirty="0"/>
                        <a:t>500 hPa</a:t>
                      </a:r>
                    </a:p>
                  </a:txBody>
                  <a:tcPr/>
                </a:tc>
                <a:extLst>
                  <a:ext uri="{0D108BD9-81ED-4DB2-BD59-A6C34878D82A}">
                    <a16:rowId xmlns:a16="http://schemas.microsoft.com/office/drawing/2014/main" val="810015844"/>
                  </a:ext>
                </a:extLst>
              </a:tr>
              <a:tr h="194447">
                <a:tc>
                  <a:txBody>
                    <a:bodyPr/>
                    <a:lstStyle/>
                    <a:p>
                      <a:r>
                        <a:rPr lang="en-US" sz="1600" dirty="0"/>
                        <a:t>Accumulated Precipitation</a:t>
                      </a:r>
                    </a:p>
                  </a:txBody>
                  <a:tcPr/>
                </a:tc>
                <a:tc>
                  <a:txBody>
                    <a:bodyPr/>
                    <a:lstStyle/>
                    <a:p>
                      <a:r>
                        <a:rPr lang="en-US" sz="1600" dirty="0"/>
                        <a:t>Surface</a:t>
                      </a:r>
                    </a:p>
                  </a:txBody>
                  <a:tcPr/>
                </a:tc>
                <a:extLst>
                  <a:ext uri="{0D108BD9-81ED-4DB2-BD59-A6C34878D82A}">
                    <a16:rowId xmlns:a16="http://schemas.microsoft.com/office/drawing/2014/main" val="3893605403"/>
                  </a:ext>
                </a:extLst>
              </a:tr>
              <a:tr h="194447">
                <a:tc>
                  <a:txBody>
                    <a:bodyPr/>
                    <a:lstStyle/>
                    <a:p>
                      <a:r>
                        <a:rPr lang="en-US" sz="1600" dirty="0"/>
                        <a:t>Temperature</a:t>
                      </a:r>
                    </a:p>
                  </a:txBody>
                  <a:tcPr/>
                </a:tc>
                <a:tc>
                  <a:txBody>
                    <a:bodyPr/>
                    <a:lstStyle/>
                    <a:p>
                      <a:r>
                        <a:rPr lang="en-US" sz="1600" dirty="0"/>
                        <a:t>700 hPa</a:t>
                      </a:r>
                    </a:p>
                  </a:txBody>
                  <a:tcPr/>
                </a:tc>
                <a:extLst>
                  <a:ext uri="{0D108BD9-81ED-4DB2-BD59-A6C34878D82A}">
                    <a16:rowId xmlns:a16="http://schemas.microsoft.com/office/drawing/2014/main" val="3067354566"/>
                  </a:ext>
                </a:extLst>
              </a:tr>
            </a:tbl>
          </a:graphicData>
        </a:graphic>
      </p:graphicFrame>
      <p:sp>
        <p:nvSpPr>
          <p:cNvPr id="9" name="TextBox 8">
            <a:extLst>
              <a:ext uri="{FF2B5EF4-FFF2-40B4-BE49-F238E27FC236}">
                <a16:creationId xmlns:a16="http://schemas.microsoft.com/office/drawing/2014/main" id="{0397C4CC-2096-49E2-B75C-A9B841DFD9AB}"/>
              </a:ext>
            </a:extLst>
          </p:cNvPr>
          <p:cNvSpPr txBox="1"/>
          <p:nvPr/>
        </p:nvSpPr>
        <p:spPr>
          <a:xfrm>
            <a:off x="6945730" y="5325573"/>
            <a:ext cx="4045384" cy="338554"/>
          </a:xfrm>
          <a:prstGeom prst="rect">
            <a:avLst/>
          </a:prstGeom>
          <a:noFill/>
        </p:spPr>
        <p:txBody>
          <a:bodyPr wrap="square" rtlCol="0">
            <a:spAutoFit/>
          </a:bodyPr>
          <a:lstStyle/>
          <a:p>
            <a:pPr algn="ctr"/>
            <a:r>
              <a:rPr lang="en-US" sz="1600" dirty="0"/>
              <a:t>Fig. CNN input domain and variables</a:t>
            </a:r>
          </a:p>
        </p:txBody>
      </p:sp>
      <p:pic>
        <p:nvPicPr>
          <p:cNvPr id="8" name="Picture 7">
            <a:extLst>
              <a:ext uri="{FF2B5EF4-FFF2-40B4-BE49-F238E27FC236}">
                <a16:creationId xmlns:a16="http://schemas.microsoft.com/office/drawing/2014/main" id="{EBDB3498-D8EF-4365-8F7B-C7AB6DB7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2016137"/>
            <a:ext cx="5517905" cy="3354173"/>
          </a:xfrm>
          <a:prstGeom prst="rect">
            <a:avLst/>
          </a:prstGeom>
        </p:spPr>
      </p:pic>
    </p:spTree>
    <p:extLst>
      <p:ext uri="{BB962C8B-B14F-4D97-AF65-F5344CB8AC3E}">
        <p14:creationId xmlns:p14="http://schemas.microsoft.com/office/powerpoint/2010/main" val="240678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8E2A-BD90-416B-AC9B-A6B442D8A977}"/>
              </a:ext>
            </a:extLst>
          </p:cNvPr>
          <p:cNvSpPr>
            <a:spLocks noGrp="1"/>
          </p:cNvSpPr>
          <p:nvPr>
            <p:ph type="title"/>
          </p:nvPr>
        </p:nvSpPr>
        <p:spPr/>
        <p:txBody>
          <a:bodyPr/>
          <a:lstStyle/>
          <a:p>
            <a:r>
              <a:rPr lang="en-US" dirty="0"/>
              <a:t>What is a Convolutional Neural Network</a:t>
            </a:r>
          </a:p>
        </p:txBody>
      </p:sp>
      <p:sp>
        <p:nvSpPr>
          <p:cNvPr id="4" name="Footer Placeholder 3">
            <a:extLst>
              <a:ext uri="{FF2B5EF4-FFF2-40B4-BE49-F238E27FC236}">
                <a16:creationId xmlns:a16="http://schemas.microsoft.com/office/drawing/2014/main" id="{19A68D46-3175-4FEF-9186-3C7D34E091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1BACB3-AF43-432B-B348-C87155C2B260}"/>
              </a:ext>
            </a:extLst>
          </p:cNvPr>
          <p:cNvSpPr>
            <a:spLocks noGrp="1"/>
          </p:cNvSpPr>
          <p:nvPr>
            <p:ph type="sldNum" sz="quarter" idx="12"/>
          </p:nvPr>
        </p:nvSpPr>
        <p:spPr/>
        <p:txBody>
          <a:bodyPr/>
          <a:lstStyle/>
          <a:p>
            <a:fld id="{AF4D027A-17B0-474A-83E6-AC6C4126B5AA}" type="slidenum">
              <a:rPr lang="en-US" smtClean="0"/>
              <a:t>6</a:t>
            </a:fld>
            <a:endParaRPr lang="en-US"/>
          </a:p>
        </p:txBody>
      </p:sp>
      <p:pic>
        <p:nvPicPr>
          <p:cNvPr id="11" name="Picture 10">
            <a:extLst>
              <a:ext uri="{FF2B5EF4-FFF2-40B4-BE49-F238E27FC236}">
                <a16:creationId xmlns:a16="http://schemas.microsoft.com/office/drawing/2014/main" id="{979B691F-0FD6-452E-BF42-362F41D77E56}"/>
              </a:ext>
            </a:extLst>
          </p:cNvPr>
          <p:cNvPicPr>
            <a:picLocks noChangeAspect="1"/>
          </p:cNvPicPr>
          <p:nvPr/>
        </p:nvPicPr>
        <p:blipFill rotWithShape="1">
          <a:blip r:embed="rId3"/>
          <a:srcRect l="1926" t="6730" r="3924" b="6485"/>
          <a:stretch/>
        </p:blipFill>
        <p:spPr>
          <a:xfrm>
            <a:off x="2609152" y="1819275"/>
            <a:ext cx="6973696" cy="4038600"/>
          </a:xfrm>
          <a:prstGeom prst="rect">
            <a:avLst/>
          </a:prstGeom>
        </p:spPr>
      </p:pic>
    </p:spTree>
    <p:extLst>
      <p:ext uri="{BB962C8B-B14F-4D97-AF65-F5344CB8AC3E}">
        <p14:creationId xmlns:p14="http://schemas.microsoft.com/office/powerpoint/2010/main" val="183369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DBCA47-EA9A-442B-B7D0-3C094D4EF55D}"/>
              </a:ext>
            </a:extLst>
          </p:cNvPr>
          <p:cNvSpPr>
            <a:spLocks noGrp="1"/>
          </p:cNvSpPr>
          <p:nvPr>
            <p:ph type="ftr" sz="quarter" idx="11"/>
          </p:nvPr>
        </p:nvSpPr>
        <p:spPr/>
        <p:txBody>
          <a:bodyPr/>
          <a:lstStyle/>
          <a:p>
            <a:r>
              <a:rPr lang="es-ES" sz="1400" dirty="0"/>
              <a:t>(S. E. </a:t>
            </a:r>
            <a:r>
              <a:rPr lang="es-ES" sz="1400" dirty="0" err="1"/>
              <a:t>Haupt</a:t>
            </a:r>
            <a:r>
              <a:rPr lang="es-ES" sz="1400" dirty="0"/>
              <a:t> et al. 2022)</a:t>
            </a:r>
            <a:endParaRPr lang="en-US" sz="1400" dirty="0"/>
          </a:p>
        </p:txBody>
      </p:sp>
      <p:sp>
        <p:nvSpPr>
          <p:cNvPr id="5" name="Slide Number Placeholder 4">
            <a:extLst>
              <a:ext uri="{FF2B5EF4-FFF2-40B4-BE49-F238E27FC236}">
                <a16:creationId xmlns:a16="http://schemas.microsoft.com/office/drawing/2014/main" id="{5A2B2AB2-FE1C-4FAB-A991-2D66A346E6EC}"/>
              </a:ext>
            </a:extLst>
          </p:cNvPr>
          <p:cNvSpPr>
            <a:spLocks noGrp="1"/>
          </p:cNvSpPr>
          <p:nvPr>
            <p:ph type="sldNum" sz="quarter" idx="12"/>
          </p:nvPr>
        </p:nvSpPr>
        <p:spPr/>
        <p:txBody>
          <a:bodyPr/>
          <a:lstStyle/>
          <a:p>
            <a:fld id="{AF4D027A-17B0-474A-83E6-AC6C4126B5AA}" type="slidenum">
              <a:rPr lang="en-US" smtClean="0"/>
              <a:t>7</a:t>
            </a:fld>
            <a:endParaRPr lang="en-US"/>
          </a:p>
        </p:txBody>
      </p:sp>
      <p:pic>
        <p:nvPicPr>
          <p:cNvPr id="6" name="Picture 5">
            <a:extLst>
              <a:ext uri="{FF2B5EF4-FFF2-40B4-BE49-F238E27FC236}">
                <a16:creationId xmlns:a16="http://schemas.microsoft.com/office/drawing/2014/main" id="{A61C7251-9AE5-4F7D-BFA1-6ABFF16EA51E}"/>
              </a:ext>
            </a:extLst>
          </p:cNvPr>
          <p:cNvPicPr>
            <a:picLocks noChangeAspect="1"/>
          </p:cNvPicPr>
          <p:nvPr/>
        </p:nvPicPr>
        <p:blipFill>
          <a:blip r:embed="rId2"/>
          <a:stretch>
            <a:fillRect/>
          </a:stretch>
        </p:blipFill>
        <p:spPr>
          <a:xfrm>
            <a:off x="2139345" y="1554479"/>
            <a:ext cx="7913309" cy="4631594"/>
          </a:xfrm>
          <a:prstGeom prst="rect">
            <a:avLst/>
          </a:prstGeom>
        </p:spPr>
      </p:pic>
      <p:sp>
        <p:nvSpPr>
          <p:cNvPr id="3" name="Content Placeholder 2">
            <a:extLst>
              <a:ext uri="{FF2B5EF4-FFF2-40B4-BE49-F238E27FC236}">
                <a16:creationId xmlns:a16="http://schemas.microsoft.com/office/drawing/2014/main" id="{FD3DD98C-22E3-4ADD-99C7-BC5BBA937F18}"/>
              </a:ext>
            </a:extLst>
          </p:cNvPr>
          <p:cNvSpPr>
            <a:spLocks noGrp="1"/>
          </p:cNvSpPr>
          <p:nvPr>
            <p:ph idx="1"/>
          </p:nvPr>
        </p:nvSpPr>
        <p:spPr>
          <a:xfrm>
            <a:off x="238292" y="4937760"/>
            <a:ext cx="2200108" cy="731521"/>
          </a:xfrm>
        </p:spPr>
        <p:txBody>
          <a:bodyPr>
            <a:normAutofit lnSpcReduction="10000"/>
          </a:bodyPr>
          <a:lstStyle/>
          <a:p>
            <a:pPr marL="0" indent="0">
              <a:buNone/>
            </a:pPr>
            <a:r>
              <a:rPr lang="en-US" dirty="0"/>
              <a:t>Convolutional Neural Networks</a:t>
            </a:r>
          </a:p>
        </p:txBody>
      </p:sp>
      <p:cxnSp>
        <p:nvCxnSpPr>
          <p:cNvPr id="9" name="Straight Arrow Connector 8">
            <a:extLst>
              <a:ext uri="{FF2B5EF4-FFF2-40B4-BE49-F238E27FC236}">
                <a16:creationId xmlns:a16="http://schemas.microsoft.com/office/drawing/2014/main" id="{5DED9603-DA28-40A2-B6A5-47DFE7677F42}"/>
              </a:ext>
            </a:extLst>
          </p:cNvPr>
          <p:cNvCxnSpPr/>
          <p:nvPr/>
        </p:nvCxnSpPr>
        <p:spPr>
          <a:xfrm flipV="1">
            <a:off x="2139345" y="4648200"/>
            <a:ext cx="1308705" cy="523875"/>
          </a:xfrm>
          <a:prstGeom prst="straightConnector1">
            <a:avLst/>
          </a:prstGeom>
          <a:ln w="762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453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3DD-0A19-47CE-A3C1-245F238EA9C7}"/>
              </a:ext>
            </a:extLst>
          </p:cNvPr>
          <p:cNvSpPr>
            <a:spLocks noGrp="1"/>
          </p:cNvSpPr>
          <p:nvPr>
            <p:ph type="title"/>
          </p:nvPr>
        </p:nvSpPr>
        <p:spPr/>
        <p:txBody>
          <a:bodyPr/>
          <a:lstStyle/>
          <a:p>
            <a:r>
              <a:rPr lang="en-US" dirty="0"/>
              <a:t>Really, what is it?</a:t>
            </a:r>
          </a:p>
        </p:txBody>
      </p:sp>
      <p:sp>
        <p:nvSpPr>
          <p:cNvPr id="3" name="Content Placeholder 2">
            <a:extLst>
              <a:ext uri="{FF2B5EF4-FFF2-40B4-BE49-F238E27FC236}">
                <a16:creationId xmlns:a16="http://schemas.microsoft.com/office/drawing/2014/main" id="{A94CCFE1-74E9-4309-9E83-E2E2A6F08E98}"/>
              </a:ext>
            </a:extLst>
          </p:cNvPr>
          <p:cNvSpPr>
            <a:spLocks noGrp="1"/>
          </p:cNvSpPr>
          <p:nvPr>
            <p:ph idx="1"/>
          </p:nvPr>
        </p:nvSpPr>
        <p:spPr/>
        <p:txBody>
          <a:bodyPr/>
          <a:lstStyle/>
          <a:p>
            <a:pPr marL="0" indent="0">
              <a:buNone/>
            </a:pPr>
            <a:r>
              <a:rPr lang="en-US" dirty="0">
                <a:solidFill>
                  <a:schemeClr val="accent2">
                    <a:lumMod val="75000"/>
                  </a:schemeClr>
                </a:solidFill>
              </a:rPr>
              <a:t>Convolutional Neural Networks are…</a:t>
            </a:r>
          </a:p>
          <a:p>
            <a:r>
              <a:rPr lang="en-US" dirty="0"/>
              <a:t>A supervised learning algorithm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Trains on labeled datasets to </a:t>
            </a:r>
            <a:r>
              <a:rPr lang="en-US" u="sng" dirty="0">
                <a:ea typeface="Cambria Math" panose="02040503050406030204" pitchFamily="18" charset="0"/>
              </a:rPr>
              <a:t>classify</a:t>
            </a:r>
            <a:r>
              <a:rPr lang="en-US" dirty="0">
                <a:ea typeface="Cambria Math" panose="02040503050406030204" pitchFamily="18" charset="0"/>
              </a:rPr>
              <a:t> or </a:t>
            </a:r>
            <a:r>
              <a:rPr lang="en-US" u="sng" dirty="0">
                <a:ea typeface="Cambria Math" panose="02040503050406030204" pitchFamily="18" charset="0"/>
              </a:rPr>
              <a:t>predict</a:t>
            </a:r>
          </a:p>
          <a:p>
            <a:pPr marL="0" indent="0">
              <a:buNone/>
            </a:pPr>
            <a:endParaRPr lang="en-US" dirty="0"/>
          </a:p>
          <a:p>
            <a:r>
              <a:rPr lang="en-US" dirty="0"/>
              <a:t>A deep learning neural network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 neural network with more than a few layers 												with the functionality to learn its own 														parameters/weights</a:t>
            </a:r>
          </a:p>
          <a:p>
            <a:pPr marL="0" indent="0">
              <a:buNone/>
            </a:pPr>
            <a:endParaRPr lang="en-US" dirty="0"/>
          </a:p>
          <a:p>
            <a:r>
              <a:rPr lang="en-US" dirty="0"/>
              <a:t>For computer vision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Artificial intelligence algorithm which allows a 												computer to interpret images or visual data</a:t>
            </a:r>
            <a:endParaRPr lang="en-US" dirty="0"/>
          </a:p>
        </p:txBody>
      </p:sp>
      <p:sp>
        <p:nvSpPr>
          <p:cNvPr id="4" name="Footer Placeholder 3">
            <a:extLst>
              <a:ext uri="{FF2B5EF4-FFF2-40B4-BE49-F238E27FC236}">
                <a16:creationId xmlns:a16="http://schemas.microsoft.com/office/drawing/2014/main" id="{474EF962-5E6E-48B8-AACB-9BFF06F647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E2AE20-AFBF-4103-A208-69E305E8D20A}"/>
              </a:ext>
            </a:extLst>
          </p:cNvPr>
          <p:cNvSpPr>
            <a:spLocks noGrp="1"/>
          </p:cNvSpPr>
          <p:nvPr>
            <p:ph type="sldNum" sz="quarter" idx="12"/>
          </p:nvPr>
        </p:nvSpPr>
        <p:spPr/>
        <p:txBody>
          <a:bodyPr/>
          <a:lstStyle/>
          <a:p>
            <a:fld id="{AF4D027A-17B0-474A-83E6-AC6C4126B5AA}" type="slidenum">
              <a:rPr lang="en-US" smtClean="0"/>
              <a:t>8</a:t>
            </a:fld>
            <a:endParaRPr lang="en-US"/>
          </a:p>
        </p:txBody>
      </p:sp>
    </p:spTree>
    <p:extLst>
      <p:ext uri="{BB962C8B-B14F-4D97-AF65-F5344CB8AC3E}">
        <p14:creationId xmlns:p14="http://schemas.microsoft.com/office/powerpoint/2010/main" val="182116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9</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11589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1582</TotalTime>
  <Words>2590</Words>
  <Application>Microsoft Office PowerPoint</Application>
  <PresentationFormat>Widescreen</PresentationFormat>
  <Paragraphs>264</Paragraphs>
  <Slides>23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Gill Sans MT</vt:lpstr>
      <vt:lpstr>Noto serif</vt:lpstr>
      <vt:lpstr>Times New Roman</vt:lpstr>
      <vt:lpstr>Wingdings 2</vt:lpstr>
      <vt:lpstr>Dividend</vt:lpstr>
      <vt:lpstr>Convolutional Neural Networks for Predicting Daily Orographic Precipitation Gradients for Precipitation Downscaling</vt:lpstr>
      <vt:lpstr>Importance of Western CONUS Snowpack</vt:lpstr>
      <vt:lpstr>Current Orographic Downscaling Method</vt:lpstr>
      <vt:lpstr>Precipitation and Terrain</vt:lpstr>
      <vt:lpstr>Predictor Dataset</vt:lpstr>
      <vt:lpstr>What is a Convolutional Neural Network</vt:lpstr>
      <vt:lpstr>PowerPoint Presentation</vt:lpstr>
      <vt:lpstr>Really, what is it?</vt:lpstr>
      <vt:lpstr>PowerPoint Presentation</vt:lpstr>
      <vt:lpstr>Extracting Image Features</vt:lpstr>
      <vt:lpstr>Extracting Image Features</vt:lpstr>
      <vt:lpstr>Extracting Image Features</vt:lpstr>
      <vt:lpstr>Flattening</vt:lpstr>
      <vt:lpstr>Fully Connected Neural Network</vt:lpstr>
      <vt:lpstr>PowerPoint Presentation</vt:lpstr>
      <vt:lpstr>Batch Normalization</vt:lpstr>
      <vt:lpstr>How does the Model Learn? Formulating Error</vt:lpstr>
      <vt:lpstr>How does the Model Learn? Backpropagation</vt:lpstr>
      <vt:lpstr>Overfitting to the Training Subset</vt:lpstr>
      <vt:lpstr>Overfitting to the Training Subset</vt:lpstr>
      <vt:lpstr>Grad-CAM (Gradient-weighted Class Activation Maps)</vt:lpstr>
      <vt:lpstr>Grad-CAM (Gradient-weighted Class Activation Maps)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Savanna Wolvin</dc:creator>
  <cp:lastModifiedBy>Savanna Wolvin</cp:lastModifiedBy>
  <cp:revision>90</cp:revision>
  <dcterms:created xsi:type="dcterms:W3CDTF">2023-11-01T22:49:51Z</dcterms:created>
  <dcterms:modified xsi:type="dcterms:W3CDTF">2024-04-24T19:23:37Z</dcterms:modified>
</cp:coreProperties>
</file>